
<file path=[Content_Types].xml><?xml version="1.0" encoding="utf-8"?>
<Types xmlns="http://schemas.openxmlformats.org/package/2006/content-types">
  <Default Extension="jpeg" ContentType="image/jpe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1" r:id="rId3"/>
  </p:sldMasterIdLst>
  <p:notesMasterIdLst>
    <p:notesMasterId r:id="rId5"/>
  </p:notesMasterIdLst>
  <p:sldIdLst>
    <p:sldId id="256" r:id="rId4"/>
    <p:sldId id="257" r:id="rId6"/>
    <p:sldId id="258" r:id="rId7"/>
    <p:sldId id="309" r:id="rId8"/>
    <p:sldId id="261" r:id="rId9"/>
    <p:sldId id="283" r:id="rId10"/>
    <p:sldId id="310" r:id="rId11"/>
    <p:sldId id="292" r:id="rId12"/>
    <p:sldId id="284" r:id="rId13"/>
    <p:sldId id="268" r:id="rId14"/>
    <p:sldId id="311" r:id="rId15"/>
    <p:sldId id="273" r:id="rId16"/>
    <p:sldId id="312" r:id="rId17"/>
    <p:sldId id="313" r:id="rId18"/>
    <p:sldId id="285" r:id="rId19"/>
    <p:sldId id="314" r:id="rId20"/>
    <p:sldId id="315" r:id="rId21"/>
    <p:sldId id="271" r:id="rId22"/>
    <p:sldId id="274" r:id="rId23"/>
    <p:sldId id="286" r:id="rId24"/>
    <p:sldId id="267" r:id="rId25"/>
    <p:sldId id="270" r:id="rId26"/>
    <p:sldId id="316" r:id="rId27"/>
    <p:sldId id="317" r:id="rId28"/>
    <p:sldId id="318" r:id="rId29"/>
    <p:sldId id="319" r:id="rId30"/>
    <p:sldId id="287" r:id="rId31"/>
    <p:sldId id="269" r:id="rId32"/>
    <p:sldId id="288"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50" d="100"/>
          <a:sy n="50" d="100"/>
        </p:scale>
        <p:origin x="426" y="336"/>
      </p:cViewPr>
      <p:guideLst>
        <p:guide orient="horz" pos="2059"/>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audio1.wav>
</file>

<file path=ppt/media/image1.png>
</file>

<file path=ppt/media/image10.png>
</file>

<file path=ppt/media/image11.jpeg>
</file>

<file path=ppt/media/image12.jpeg>
</file>

<file path=ppt/media/image13.jpeg>
</file>

<file path=ppt/media/image14.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85BF20-DF3B-4089-A157-C423B81941B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E15EC-5485-46CA-B1CB-CC3AF0B8A19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76E15EC-5485-46CA-B1CB-CC3AF0B8A19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AA4064C-B1C8-4B8F-82B1-6A8D1A5749D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页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C057710-742C-40D8-8274-244181F055F3}"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页版式">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53A34AF9-1664-4634-98DD-8A193B72BA2B}" type="datetime1">
              <a:rPr lang="zh-CN" altLang="en-US" smtClean="0">
                <a:solidFill>
                  <a:srgbClr val="003760">
                    <a:tint val="75000"/>
                  </a:srgbClr>
                </a:solidFill>
              </a:rPr>
            </a:fld>
            <a:endParaRPr lang="zh-CN" altLang="en-US">
              <a:solidFill>
                <a:srgbClr val="003760">
                  <a:tint val="75000"/>
                </a:srgbClr>
              </a:solidFill>
            </a:endParaRPr>
          </a:p>
        </p:txBody>
      </p:sp>
      <p:sp>
        <p:nvSpPr>
          <p:cNvPr id="4" name="页脚占位符 3"/>
          <p:cNvSpPr>
            <a:spLocks noGrp="1"/>
          </p:cNvSpPr>
          <p:nvPr>
            <p:ph type="ftr" sz="quarter" idx="11"/>
          </p:nvPr>
        </p:nvSpPr>
        <p:spPr/>
        <p:txBody>
          <a:bodyPr/>
          <a:lstStyle/>
          <a:p>
            <a:endParaRPr lang="zh-CN" altLang="en-US">
              <a:solidFill>
                <a:srgbClr val="003760">
                  <a:tint val="75000"/>
                </a:srgb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srgbClr val="003760">
                    <a:tint val="75000"/>
                  </a:srgbClr>
                </a:solidFill>
              </a:rPr>
            </a:fld>
            <a:endParaRPr lang="zh-CN" altLang="en-US">
              <a:solidFill>
                <a:srgbClr val="003760">
                  <a:tint val="75000"/>
                </a:srgbClr>
              </a:solidFill>
            </a:endParaRP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281D302F-5E2D-4FF9-A986-02603DCE6FDA}"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A56CA248-7BE1-4335-B3FB-1E6869F2EC71}"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C9BCE156-0F35-4A58-B0EF-48ABD7BC9BC2}" type="datetime1">
              <a:rPr lang="zh-CN" altLang="en-US" smtClean="0">
                <a:solidFill>
                  <a:srgbClr val="003760">
                    <a:tint val="75000"/>
                  </a:srgbClr>
                </a:solidFill>
              </a:rPr>
            </a:fld>
            <a:endParaRPr lang="zh-CN" altLang="en-US">
              <a:solidFill>
                <a:srgbClr val="003760">
                  <a:tint val="75000"/>
                </a:srgbClr>
              </a:solidFill>
            </a:endParaRPr>
          </a:p>
        </p:txBody>
      </p:sp>
      <p:sp>
        <p:nvSpPr>
          <p:cNvPr id="4" name="页脚占位符 3"/>
          <p:cNvSpPr>
            <a:spLocks noGrp="1"/>
          </p:cNvSpPr>
          <p:nvPr>
            <p:ph type="ftr" sz="quarter" idx="11"/>
          </p:nvPr>
        </p:nvSpPr>
        <p:spPr/>
        <p:txBody>
          <a:bodyPr/>
          <a:lstStyle/>
          <a:p>
            <a:endParaRPr lang="zh-CN" altLang="en-US">
              <a:solidFill>
                <a:srgbClr val="003760">
                  <a:tint val="75000"/>
                </a:srgb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srgbClr val="003760">
                    <a:tint val="75000"/>
                  </a:srgbClr>
                </a:solidFill>
              </a:rPr>
            </a:fld>
            <a:endParaRPr lang="zh-CN" altLang="en-US">
              <a:solidFill>
                <a:srgbClr val="003760">
                  <a:tint val="75000"/>
                </a:srgbClr>
              </a:solidFill>
            </a:endParaRPr>
          </a:p>
        </p:txBody>
      </p:sp>
      <p:sp>
        <p:nvSpPr>
          <p:cNvPr id="7" name="文本框 6"/>
          <p:cNvSpPr txBox="1"/>
          <p:nvPr userDrawn="1"/>
        </p:nvSpPr>
        <p:spPr>
          <a:xfrm>
            <a:off x="1959878" y="2701792"/>
            <a:ext cx="7921625" cy="1477328"/>
          </a:xfrm>
          <a:prstGeom prst="rect">
            <a:avLst/>
          </a:prstGeom>
          <a:noFill/>
        </p:spPr>
        <p:txBody>
          <a:bodyPr wrap="square" rtlCol="0">
            <a:spAutoFit/>
          </a:bodyPr>
          <a:lstStyle/>
          <a:p>
            <a:pPr indent="457200">
              <a:lnSpc>
                <a:spcPct val="125000"/>
              </a:lnSpc>
            </a:pPr>
            <a:r>
              <a:rPr lang="zh-CN" altLang="en-US" b="1" dirty="0" smtClean="0">
                <a:solidFill>
                  <a:schemeClr val="accent1"/>
                </a:solidFill>
                <a:latin typeface="微软雅黑" panose="020B0503020204020204" pitchFamily="34" charset="-122"/>
                <a:ea typeface="微软雅黑" panose="020B0503020204020204" pitchFamily="34" charset="-122"/>
              </a:rPr>
              <a:t>关于版权：</a:t>
            </a:r>
            <a:r>
              <a:rPr lang="zh-CN" altLang="en-US" dirty="0" smtClean="0">
                <a:latin typeface="微软雅黑" panose="020B0503020204020204" pitchFamily="34" charset="-122"/>
                <a:ea typeface="微软雅黑" panose="020B0503020204020204" pitchFamily="34" charset="-122"/>
              </a:rPr>
              <a:t>学术风免费推广整个系列，作者</a:t>
            </a:r>
            <a:r>
              <a:rPr lang="zh-CN" altLang="en-US" dirty="0">
                <a:latin typeface="微软雅黑" panose="020B0503020204020204" pitchFamily="34" charset="-122"/>
                <a:ea typeface="微软雅黑" panose="020B0503020204020204" pitchFamily="34" charset="-122"/>
              </a:rPr>
              <a:t>声明</a:t>
            </a:r>
            <a:r>
              <a:rPr lang="zh-CN" altLang="en-US" dirty="0" smtClean="0">
                <a:latin typeface="微软雅黑" panose="020B0503020204020204" pitchFamily="34" charset="-122"/>
                <a:ea typeface="微软雅黑" panose="020B0503020204020204" pitchFamily="34" charset="-122"/>
              </a:rPr>
              <a:t>永久不要钱，什么？如果你获得本系列模板</a:t>
            </a:r>
            <a:r>
              <a:rPr lang="zh-CN" altLang="en-US" b="1" dirty="0" smtClean="0">
                <a:latin typeface="微软雅黑" panose="020B0503020204020204" pitchFamily="34" charset="-122"/>
                <a:ea typeface="微软雅黑" panose="020B0503020204020204" pitchFamily="34" charset="-122"/>
              </a:rPr>
              <a:t>被收取了费用</a:t>
            </a:r>
            <a:r>
              <a:rPr lang="zh-CN" altLang="en-US" dirty="0" smtClean="0">
                <a:latin typeface="微软雅黑" panose="020B0503020204020204" pitchFamily="34" charset="-122"/>
                <a:ea typeface="微软雅黑" panose="020B0503020204020204" pitchFamily="34" charset="-122"/>
              </a:rPr>
              <a:t>，</a:t>
            </a:r>
            <a:r>
              <a:rPr lang="zh-CN" altLang="en-US" dirty="0" smtClean="0">
                <a:solidFill>
                  <a:schemeClr val="accent1"/>
                </a:solidFill>
                <a:latin typeface="微软雅黑" panose="020B0503020204020204" pitchFamily="34" charset="-122"/>
                <a:ea typeface="微软雅黑" panose="020B0503020204020204" pitchFamily="34" charset="-122"/>
              </a:rPr>
              <a:t>请你立即拉</a:t>
            </a:r>
            <a:r>
              <a:rPr lang="zh-CN" altLang="en-US" b="1" dirty="0" smtClean="0">
                <a:latin typeface="微软雅黑" panose="020B0503020204020204" pitchFamily="34" charset="-122"/>
                <a:ea typeface="微软雅黑" panose="020B0503020204020204" pitchFamily="34" charset="-122"/>
              </a:rPr>
              <a:t>黑</a:t>
            </a:r>
            <a:r>
              <a:rPr lang="zh-CN" altLang="en-US" dirty="0" smtClean="0">
                <a:solidFill>
                  <a:schemeClr val="accent1"/>
                </a:solidFill>
                <a:latin typeface="微软雅黑" panose="020B0503020204020204" pitchFamily="34" charset="-122"/>
                <a:ea typeface="微软雅黑" panose="020B0503020204020204" pitchFamily="34" charset="-122"/>
              </a:rPr>
              <a:t>这种</a:t>
            </a:r>
            <a:r>
              <a:rPr lang="zh-CN" altLang="en-US" b="1" dirty="0" smtClean="0">
                <a:solidFill>
                  <a:srgbClr val="FF0000"/>
                </a:solidFill>
                <a:latin typeface="微软雅黑" panose="020B0503020204020204" pitchFamily="34" charset="-122"/>
                <a:ea typeface="微软雅黑" panose="020B0503020204020204" pitchFamily="34" charset="-122"/>
              </a:rPr>
              <a:t>无良网站</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indent="457200">
              <a:lnSpc>
                <a:spcPct val="125000"/>
              </a:lnSpc>
            </a:pPr>
            <a:r>
              <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rPr>
              <a:t>小乖</a:t>
            </a:r>
            <a:r>
              <a:rPr lang="zh-CN" altLang="en-US"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设计</a:t>
            </a:r>
            <a:r>
              <a:rPr lang="zh-CN" altLang="en-US" dirty="0" smtClean="0">
                <a:latin typeface="微软雅黑" panose="020B0503020204020204" pitchFamily="34" charset="-122"/>
                <a:ea typeface="微软雅黑" panose="020B0503020204020204" pitchFamily="34" charset="-122"/>
                <a:sym typeface="Arial" panose="020B0604020202020204" pitchFamily="34" charset="0"/>
              </a:rPr>
              <a:t>是最近才成立的，模板将会陆续上线，欢迎各位朋友多多关注店铺，你们的支持就是我们前进的动力！</a:t>
            </a:r>
            <a:endPar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CC28A5-CEC3-4051-A8C3-9375E3DE30B4}" type="datetime1">
              <a:rPr lang="zh-CN" altLang="en-US" smtClean="0"/>
            </a:fld>
            <a:endParaRPr lang="zh-CN" altLang="en-US"/>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BCE156-0F35-4A58-B0EF-48ABD7BC9BC2}" type="datetime1">
              <a:rPr lang="zh-CN" altLang="en-US" smtClean="0">
                <a:solidFill>
                  <a:srgbClr val="003760">
                    <a:tint val="75000"/>
                  </a:srgbClr>
                </a:solidFill>
              </a:rPr>
            </a:fld>
            <a:endParaRPr lang="zh-CN" altLang="en-US">
              <a:solidFill>
                <a:srgbClr val="003760">
                  <a:tint val="75000"/>
                </a:srgbClr>
              </a:solidFill>
            </a:endParaRPr>
          </a:p>
        </p:txBody>
      </p:sp>
      <p:sp>
        <p:nvSpPr>
          <p:cNvPr id="5" name="页脚占位符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srgbClr val="003760">
                  <a:tint val="75000"/>
                </a:srgbClr>
              </a:solidFill>
            </a:endParaRPr>
          </a:p>
        </p:txBody>
      </p:sp>
      <p:sp>
        <p:nvSpPr>
          <p:cNvPr id="6" name="灯片编号占位符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srgbClr val="003760">
                    <a:tint val="75000"/>
                  </a:srgbClr>
                </a:solidFill>
              </a:rPr>
            </a:fld>
            <a:endParaRPr lang="zh-CN" altLang="en-US">
              <a:solidFill>
                <a:srgbClr val="003760">
                  <a:tint val="75000"/>
                </a:srgbClr>
              </a:solidFill>
            </a:endParaRPr>
          </a:p>
        </p:txBody>
      </p:sp>
    </p:spTree>
  </p:cSld>
  <p:clrMap bg1="dk1" tx1="lt1" bg2="dk2" tx2="lt2" accent1="accent1" accent2="accent2" accent3="accent3" accent4="accent4" accent5="accent5" accent6="accent6" hlink="hlink" folHlink="folHlink"/>
  <p:sldLayoutIdLst>
    <p:sldLayoutId id="2147483652" r:id="rId1"/>
    <p:sldLayoutId id="2147483653" r:id="rId2"/>
    <p:sldLayoutId id="2147483654" r:id="rId3"/>
  </p:sldLayoutIdLst>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image" Target="../media/image2.png"/><Relationship Id="rId3" Type="http://schemas.microsoft.com/office/2007/relationships/media" Target="../media/audio1.wav"/><Relationship Id="rId2" Type="http://schemas.openxmlformats.org/officeDocument/2006/relationships/audio" Target="../media/audio1.wav"/><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hyperlink" Target="http://www.yanj.cn/store-9258.html" TargetMode="Externa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hyperlink" Target="http://www.yanj.cn/store-9258.html" TargetMode="External"/></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2.xml"/><Relationship Id="rId2" Type="http://schemas.openxmlformats.org/officeDocument/2006/relationships/image" Target="../media/image13.jpeg"/><Relationship Id="rId1" Type="http://schemas.openxmlformats.org/officeDocument/2006/relationships/hyperlink" Target="http://www.yanj.cn/store-9258.html" TargetMode="Externa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hyperlink" Target="http://www.yanj.cn/store-9258.html" TargetMode="Externa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6632"/>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flipV="1">
            <a:off x="-1" y="6200384"/>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 name="图片 1" descr="C:\Users\王泽鹏\Desktop\西游图标.png西游图标"/>
          <p:cNvPicPr>
            <a:picLocks noChangeAspect="1"/>
          </p:cNvPicPr>
          <p:nvPr/>
        </p:nvPicPr>
        <p:blipFill rotWithShape="1">
          <a:blip r:embed="rId1"/>
          <a:srcRect/>
          <a:stretch>
            <a:fillRect/>
          </a:stretch>
        </p:blipFill>
        <p:spPr>
          <a:xfrm>
            <a:off x="4939665" y="656590"/>
            <a:ext cx="2312035" cy="2311400"/>
          </a:xfrm>
          <a:prstGeom prst="ellipse">
            <a:avLst/>
          </a:prstGeom>
          <a:effectLst/>
        </p:spPr>
      </p:pic>
      <p:sp>
        <p:nvSpPr>
          <p:cNvPr id="5" name="文本框 4"/>
          <p:cNvSpPr txBox="1"/>
          <p:nvPr/>
        </p:nvSpPr>
        <p:spPr>
          <a:xfrm>
            <a:off x="443372" y="2968165"/>
            <a:ext cx="11305256" cy="829945"/>
          </a:xfrm>
          <a:prstGeom prst="rect">
            <a:avLst/>
          </a:prstGeom>
          <a:noFill/>
        </p:spPr>
        <p:txBody>
          <a:bodyPr wrap="square" rtlCol="0">
            <a:spAutoFit/>
          </a:bodyPr>
          <a:lstStyle/>
          <a:p>
            <a:pPr algn="ctr"/>
            <a:r>
              <a:rPr lang="zh-CN" altLang="en-US" sz="4800" b="1" dirty="0">
                <a:cs typeface="+mn-ea"/>
                <a:sym typeface="+mn-lt"/>
              </a:rPr>
              <a:t>基于STM32微控制器的电子时钟的设计</a:t>
            </a:r>
            <a:endParaRPr lang="zh-CN" altLang="en-US" sz="4800" b="1" dirty="0">
              <a:cs typeface="+mn-ea"/>
              <a:sym typeface="+mn-lt"/>
            </a:endParaRPr>
          </a:p>
        </p:txBody>
      </p:sp>
      <p:grpSp>
        <p:nvGrpSpPr>
          <p:cNvPr id="20" name="组合 19"/>
          <p:cNvGrpSpPr/>
          <p:nvPr/>
        </p:nvGrpSpPr>
        <p:grpSpPr>
          <a:xfrm>
            <a:off x="2999656" y="4565898"/>
            <a:ext cx="5970191" cy="402246"/>
            <a:chOff x="2999656" y="5646450"/>
            <a:chExt cx="5970191" cy="402246"/>
          </a:xfrm>
        </p:grpSpPr>
        <p:sp>
          <p:nvSpPr>
            <p:cNvPr id="9" name="文本框 8"/>
            <p:cNvSpPr txBox="1"/>
            <p:nvPr/>
          </p:nvSpPr>
          <p:spPr>
            <a:xfrm>
              <a:off x="2999656" y="5646450"/>
              <a:ext cx="278167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指导老师：姚霁</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6450485" y="5649916"/>
              <a:ext cx="251936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答辩人：王泽鹏</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矩形 20"/>
          <p:cNvSpPr/>
          <p:nvPr/>
        </p:nvSpPr>
        <p:spPr>
          <a:xfrm>
            <a:off x="551384" y="5759663"/>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原创设计小乖qq:2013440355"/>
          <p:cNvSpPr/>
          <p:nvPr/>
        </p:nvSpPr>
        <p:spPr>
          <a:xfrm>
            <a:off x="299384" y="5507663"/>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且为免费推广模板"/>
          <p:cNvSpPr/>
          <p:nvPr/>
        </p:nvSpPr>
        <p:spPr>
          <a:xfrm>
            <a:off x="11586628" y="1049024"/>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此模板为小乖乖设计原创"/>
          <p:cNvSpPr/>
          <p:nvPr/>
        </p:nvSpPr>
        <p:spPr>
          <a:xfrm>
            <a:off x="11334628" y="797024"/>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8" name="To The Sky官方伴奏(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83227" y="4184419"/>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4009">
        <p14:flip dir="r"/>
      </p:transition>
    </mc:Choice>
    <mc:Fallback>
      <p:transition spd="slow" advTm="400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53" presetClass="entr" presetSubtype="16" fill="hold" nodeType="withEffect">
                                  <p:stCondLst>
                                    <p:cond delay="40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par>
                                <p:cTn id="16" presetID="6" presetClass="emph" presetSubtype="0" autoRev="1" fill="hold" nodeType="withEffect">
                                  <p:stCondLst>
                                    <p:cond delay="800"/>
                                  </p:stCondLst>
                                  <p:childTnLst>
                                    <p:animScale>
                                      <p:cBhvr>
                                        <p:cTn id="17" dur="250" fill="hold"/>
                                        <p:tgtEl>
                                          <p:spTgt spid="2"/>
                                        </p:tgtEl>
                                      </p:cBhvr>
                                      <p:by x="115000" y="115000"/>
                                    </p:animScale>
                                  </p:childTnLst>
                                </p:cTn>
                              </p:par>
                              <p:par>
                                <p:cTn id="18" presetID="2" presetClass="entr" presetSubtype="4" fill="hold" grpId="0" nodeType="withEffect">
                                  <p:stCondLst>
                                    <p:cond delay="125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2" presetClass="entr" presetSubtype="8" fill="hold" nodeType="withEffect">
                                  <p:stCondLst>
                                    <p:cond delay="1750"/>
                                  </p:stCondLst>
                                  <p:childTnLst>
                                    <p:set>
                                      <p:cBhvr>
                                        <p:cTn id="23" dur="1" fill="hold">
                                          <p:stCondLst>
                                            <p:cond delay="0"/>
                                          </p:stCondLst>
                                        </p:cTn>
                                        <p:tgtEl>
                                          <p:spTgt spid="20"/>
                                        </p:tgtEl>
                                        <p:attrNameLst>
                                          <p:attrName>style.visibility</p:attrName>
                                        </p:attrNameLst>
                                      </p:cBhvr>
                                      <p:to>
                                        <p:strVal val="visible"/>
                                      </p:to>
                                    </p:set>
                                    <p:animEffect transition="in" filter="wipe(left)">
                                      <p:cBhvr>
                                        <p:cTn id="24" dur="500"/>
                                        <p:tgtEl>
                                          <p:spTgt spid="20"/>
                                        </p:tgtEl>
                                      </p:cBhvr>
                                    </p:animEffect>
                                  </p:childTnLst>
                                </p:cTn>
                              </p:par>
                              <p:par>
                                <p:cTn id="25" presetID="10" presetClass="entr" presetSubtype="0" fill="hold" grpId="0" nodeType="withEffect">
                                  <p:stCondLst>
                                    <p:cond delay="225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grpId="0" nodeType="withEffect">
                                  <p:stCondLst>
                                    <p:cond delay="2750"/>
                                  </p:stCondLst>
                                  <p:childTnLst>
                                    <p:set>
                                      <p:cBhvr>
                                        <p:cTn id="29" dur="1" fill="hold">
                                          <p:stCondLst>
                                            <p:cond delay="0"/>
                                          </p:stCondLst>
                                        </p:cTn>
                                        <p:tgtEl>
                                          <p:spTgt spid="22"/>
                                        </p:tgtEl>
                                        <p:attrNameLst>
                                          <p:attrName>style.visibility</p:attrName>
                                        </p:attrNameLst>
                                      </p:cBhvr>
                                      <p:to>
                                        <p:strVal val="visible"/>
                                      </p:to>
                                    </p:set>
                                    <p:animEffect transition="in" filter="fade">
                                      <p:cBhvr>
                                        <p:cTn id="30" dur="500"/>
                                        <p:tgtEl>
                                          <p:spTgt spid="22"/>
                                        </p:tgtEl>
                                      </p:cBhvr>
                                    </p:animEffect>
                                  </p:childTnLst>
                                </p:cTn>
                              </p:par>
                              <p:par>
                                <p:cTn id="31" presetID="10" presetClass="entr" presetSubtype="0" fill="hold" grpId="0" nodeType="withEffect">
                                  <p:stCondLst>
                                    <p:cond delay="225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500"/>
                                        <p:tgtEl>
                                          <p:spTgt spid="23"/>
                                        </p:tgtEl>
                                      </p:cBhvr>
                                    </p:animEffect>
                                  </p:childTnLst>
                                </p:cTn>
                              </p:par>
                              <p:par>
                                <p:cTn id="34" presetID="10" presetClass="entr" presetSubtype="0" fill="hold" grpId="0" nodeType="withEffect">
                                  <p:stCondLst>
                                    <p:cond delay="2750"/>
                                  </p:stCondLst>
                                  <p:childTnLst>
                                    <p:set>
                                      <p:cBhvr>
                                        <p:cTn id="35" dur="1" fill="hold">
                                          <p:stCondLst>
                                            <p:cond delay="0"/>
                                          </p:stCondLst>
                                        </p:cTn>
                                        <p:tgtEl>
                                          <p:spTgt spid="24"/>
                                        </p:tgtEl>
                                        <p:attrNameLst>
                                          <p:attrName>style.visibility</p:attrName>
                                        </p:attrNameLst>
                                      </p:cBhvr>
                                      <p:to>
                                        <p:strVal val="visible"/>
                                      </p:to>
                                    </p:set>
                                    <p:animEffect transition="in" filter="fade">
                                      <p:cBhvr>
                                        <p:cTn id="3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50" showWhenStopped="0">
                <p:cTn id="37" repeatCount="indefinite" fill="hold" display="0">
                  <p:stCondLst>
                    <p:cond delay="indefinite"/>
                  </p:stCondLst>
                  <p:endCondLst>
                    <p:cond evt="onStopAudio" delay="0">
                      <p:tgtEl>
                        <p:sldTgt/>
                      </p:tgtEl>
                    </p:cond>
                  </p:endCondLst>
                </p:cTn>
                <p:tgtEl>
                  <p:spTgt spid="18"/>
                </p:tgtEl>
              </p:cMediaNode>
            </p:audio>
          </p:childTnLst>
        </p:cTn>
      </p:par>
    </p:tnLst>
    <p:bldLst>
      <p:bldP spid="3" grpId="0" animBg="1"/>
      <p:bldP spid="4" grpId="0" animBg="1"/>
      <p:bldP spid="5" grpId="0"/>
      <p:bldP spid="21" grpId="0" animBg="1"/>
      <p:bldP spid="22" grpId="0" animBg="1"/>
      <p:bldP spid="23" grpId="0" animBg="1"/>
      <p:bldP spid="24"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4" name="文本框 386"/>
          <p:cNvSpPr txBox="1"/>
          <p:nvPr/>
        </p:nvSpPr>
        <p:spPr>
          <a:xfrm>
            <a:off x="7813712" y="1899437"/>
            <a:ext cx="170561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400" dirty="0">
                <a:solidFill>
                  <a:schemeClr val="bg1"/>
                </a:solidFill>
                <a:latin typeface="方正清刻本悦宋简体" panose="02000000000000000000" pitchFamily="2" charset="-122"/>
                <a:ea typeface="方正清刻本悦宋简体" panose="02000000000000000000" pitchFamily="2" charset="-122"/>
              </a:rPr>
              <a:t>开发板概述</a:t>
            </a:r>
            <a:endParaRPr lang="zh-CN" altLang="en-US" sz="24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5" name="直接连接符 4"/>
          <p:cNvCxnSpPr/>
          <p:nvPr/>
        </p:nvCxnSpPr>
        <p:spPr>
          <a:xfrm>
            <a:off x="7894295" y="2404704"/>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06055" y="2419350"/>
            <a:ext cx="4271645" cy="264985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在本次毕业设计中，STM32F4开发板[[]]及板载资源如图3.1所示。STM32F407的内部资源在开发板上均得到充分利用，资源十分丰富。STM32F407的所有内部资源都可以在开发板上进行实验验证，扩展十分丰富。整个开发板上的接口和功能模块非常简明。显影板的尺寸为121mm×160mm。开发板的设计侧重考虑了人性化的设计。</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74" name="组合 373"/>
          <p:cNvGrpSpPr/>
          <p:nvPr/>
        </p:nvGrpSpPr>
        <p:grpSpPr>
          <a:xfrm>
            <a:off x="0" y="331837"/>
            <a:ext cx="12192000" cy="720626"/>
            <a:chOff x="0" y="331837"/>
            <a:chExt cx="12192000" cy="720626"/>
          </a:xfrm>
        </p:grpSpPr>
        <p:sp>
          <p:nvSpPr>
            <p:cNvPr id="363" name="矩形 36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矩形 36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p:cNvSpPr txBox="1"/>
            <p:nvPr/>
          </p:nvSpPr>
          <p:spPr>
            <a:xfrm>
              <a:off x="722120" y="368985"/>
              <a:ext cx="2304256" cy="645160"/>
            </a:xfrm>
            <a:prstGeom prst="rect">
              <a:avLst/>
            </a:prstGeom>
            <a:noFill/>
          </p:spPr>
          <p:txBody>
            <a:bodyPr wrap="square" rtlCol="0">
              <a:spAutoFit/>
            </a:bodyPr>
            <a:lstStyle/>
            <a:p>
              <a:r>
                <a:rPr lang="zh-CN" altLang="en-US" sz="3600" dirty="0" smtClean="0"/>
                <a:t>硬件设计</a:t>
              </a:r>
              <a:endParaRPr lang="zh-CN" altLang="en-US" sz="3600" dirty="0"/>
            </a:p>
          </p:txBody>
        </p:sp>
        <p:sp>
          <p:nvSpPr>
            <p:cNvPr id="366" name="矩形 36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文本框 366"/>
            <p:cNvSpPr txBox="1"/>
            <p:nvPr/>
          </p:nvSpPr>
          <p:spPr>
            <a:xfrm>
              <a:off x="3125104" y="430540"/>
              <a:ext cx="4555072" cy="521970"/>
            </a:xfrm>
            <a:prstGeom prst="rect">
              <a:avLst/>
            </a:prstGeom>
            <a:noFill/>
          </p:spPr>
          <p:txBody>
            <a:bodyPr wrap="square" rtlCol="0">
              <a:spAutoFit/>
            </a:bodyPr>
            <a:lstStyle/>
            <a:p>
              <a:r>
                <a:rPr lang="en-US" altLang="zh-CN" sz="2800" dirty="0" smtClean="0">
                  <a:solidFill>
                    <a:schemeClr val="bg2"/>
                  </a:solidFill>
                </a:rPr>
                <a:t>STM32F4</a:t>
              </a:r>
              <a:r>
                <a:rPr lang="zh-CN" altLang="en-US" sz="2800" dirty="0" smtClean="0">
                  <a:solidFill>
                    <a:schemeClr val="bg2"/>
                  </a:solidFill>
                </a:rPr>
                <a:t>开发板介绍</a:t>
              </a:r>
              <a:endParaRPr lang="zh-CN" altLang="en-US" sz="2800" dirty="0" smtClean="0">
                <a:solidFill>
                  <a:schemeClr val="bg2"/>
                </a:solidFill>
              </a:endParaRPr>
            </a:p>
          </p:txBody>
        </p:sp>
      </p:grpSp>
      <p:pic>
        <p:nvPicPr>
          <p:cNvPr id="368" name="图片 367" descr="stm32f4"/>
          <p:cNvPicPr>
            <a:picLocks noChangeAspect="1"/>
          </p:cNvPicPr>
          <p:nvPr/>
        </p:nvPicPr>
        <p:blipFill>
          <a:blip r:embed="rId1"/>
          <a:stretch>
            <a:fillRect/>
          </a:stretch>
        </p:blipFill>
        <p:spPr>
          <a:xfrm>
            <a:off x="53975" y="1433830"/>
            <a:ext cx="7535545" cy="50660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3018">
        <p14:flip dir="r"/>
      </p:transition>
    </mc:Choice>
    <mc:Fallback>
      <p:transition spd="slow" advTm="3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wipe(left)">
                                      <p:cBhvr>
                                        <p:cTn id="7" dur="500"/>
                                        <p:tgtEl>
                                          <p:spTgt spid="374"/>
                                        </p:tgtEl>
                                      </p:cBhvr>
                                    </p:animEffect>
                                  </p:childTnLst>
                                </p:cTn>
                              </p:par>
                              <p:par>
                                <p:cTn id="8" presetID="22" presetClass="entr" presetSubtype="8" fill="hold" nodeType="withEffect">
                                  <p:stCondLst>
                                    <p:cond delay="0"/>
                                  </p:stCondLst>
                                  <p:childTnLst>
                                    <p:set>
                                      <p:cBhvr>
                                        <p:cTn id="9" dur="1" fill="hold">
                                          <p:stCondLst>
                                            <p:cond delay="0"/>
                                          </p:stCondLst>
                                        </p:cTn>
                                        <p:tgtEl>
                                          <p:spTgt spid="368"/>
                                        </p:tgtEl>
                                        <p:attrNameLst>
                                          <p:attrName>style.visibility</p:attrName>
                                        </p:attrNameLst>
                                      </p:cBhvr>
                                      <p:to>
                                        <p:strVal val="visible"/>
                                      </p:to>
                                    </p:set>
                                    <p:animEffect transition="in" filter="wipe(left)">
                                      <p:cBhvr>
                                        <p:cTn id="10" dur="500"/>
                                        <p:tgtEl>
                                          <p:spTgt spid="368"/>
                                        </p:tgtEl>
                                      </p:cBhvr>
                                    </p:animEffect>
                                  </p:childTnLst>
                                </p:cTn>
                              </p:par>
                              <p:par>
                                <p:cTn id="11" presetID="22" presetClass="entr" presetSubtype="8" fill="hold"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42" presetClass="entr" presetSubtype="0" fill="hold" grpId="0" nodeType="withEffect">
                                  <p:stCondLst>
                                    <p:cond delay="10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a:xfrm>
            <a:off x="8737600" y="5854066"/>
            <a:ext cx="2844800" cy="365125"/>
          </a:xfrm>
        </p:spPr>
        <p:txBody>
          <a:bodyPr/>
          <a:lstStyle/>
          <a:p>
            <a:fld id="{0C913308-F349-4B6D-A68A-DD1791B4A57B}" type="slidenum">
              <a:rPr lang="zh-CN" altLang="en-US" smtClean="0"/>
            </a:fld>
            <a:endParaRPr lang="zh-CN" altLang="en-US"/>
          </a:p>
        </p:txBody>
      </p:sp>
      <p:sp>
        <p:nvSpPr>
          <p:cNvPr id="4" name="文本框 386"/>
          <p:cNvSpPr txBox="1"/>
          <p:nvPr/>
        </p:nvSpPr>
        <p:spPr>
          <a:xfrm>
            <a:off x="7813712" y="1397152"/>
            <a:ext cx="170561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pPr>
            <a:r>
              <a:rPr lang="zh-CN" altLang="en-US" sz="2400" dirty="0">
                <a:solidFill>
                  <a:schemeClr val="bg1"/>
                </a:solidFill>
                <a:latin typeface="方正清刻本悦宋简体" panose="02000000000000000000" pitchFamily="2" charset="-122"/>
                <a:ea typeface="方正清刻本悦宋简体" panose="02000000000000000000" pitchFamily="2" charset="-122"/>
              </a:rPr>
              <a:t>芯片的特点</a:t>
            </a:r>
            <a:endParaRPr lang="zh-CN" altLang="en-US" sz="24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5" name="直接连接符 4"/>
          <p:cNvCxnSpPr/>
          <p:nvPr/>
        </p:nvCxnSpPr>
        <p:spPr>
          <a:xfrm>
            <a:off x="7894295" y="1902419"/>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13675" y="1917700"/>
            <a:ext cx="4271645" cy="4569460"/>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（1）复用IO口重映射功能。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由于一些复用功能可以重新映射，所以在设计STM32开发板的PCB时更加容易。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（2）中断的输入可以使用全部引脚。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所有IO端口均可用作中断输入，这比许多ARM更有优势。当想要使用中断时，可以轻松使用该IO端口，而无需接收特定数量的脚。原理图的设计十分简单，同时PCB的设计也十分轻松。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（3）串口下载程序。 </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许多ARM芯片具有串行下载代码的功能，并且STM32保持了这种优秀的设计，大大降低了开发成本（没有JLink、ULink等，不需要专用的下载器）。</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74" name="组合 373"/>
          <p:cNvGrpSpPr/>
          <p:nvPr/>
        </p:nvGrpSpPr>
        <p:grpSpPr>
          <a:xfrm>
            <a:off x="0" y="331837"/>
            <a:ext cx="12192000" cy="720626"/>
            <a:chOff x="0" y="331837"/>
            <a:chExt cx="12192000" cy="720626"/>
          </a:xfrm>
        </p:grpSpPr>
        <p:sp>
          <p:nvSpPr>
            <p:cNvPr id="363" name="矩形 36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矩形 36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p:cNvSpPr txBox="1"/>
            <p:nvPr/>
          </p:nvSpPr>
          <p:spPr>
            <a:xfrm>
              <a:off x="722120" y="368985"/>
              <a:ext cx="2304256" cy="645160"/>
            </a:xfrm>
            <a:prstGeom prst="rect">
              <a:avLst/>
            </a:prstGeom>
            <a:noFill/>
          </p:spPr>
          <p:txBody>
            <a:bodyPr wrap="square" rtlCol="0">
              <a:spAutoFit/>
            </a:bodyPr>
            <a:lstStyle/>
            <a:p>
              <a:r>
                <a:rPr lang="zh-CN" altLang="en-US" sz="3600" dirty="0" smtClean="0"/>
                <a:t>硬件设计</a:t>
              </a:r>
              <a:endParaRPr lang="zh-CN" altLang="en-US" sz="3600" dirty="0"/>
            </a:p>
          </p:txBody>
        </p:sp>
        <p:sp>
          <p:nvSpPr>
            <p:cNvPr id="366" name="矩形 36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文本框 366"/>
            <p:cNvSpPr txBox="1"/>
            <p:nvPr/>
          </p:nvSpPr>
          <p:spPr>
            <a:xfrm>
              <a:off x="3125104" y="430540"/>
              <a:ext cx="4555072" cy="521970"/>
            </a:xfrm>
            <a:prstGeom prst="rect">
              <a:avLst/>
            </a:prstGeom>
            <a:noFill/>
          </p:spPr>
          <p:txBody>
            <a:bodyPr wrap="square" rtlCol="0">
              <a:spAutoFit/>
            </a:bodyPr>
            <a:lstStyle/>
            <a:p>
              <a:r>
                <a:rPr lang="en-US" sz="2800" dirty="0" smtClean="0">
                  <a:solidFill>
                    <a:schemeClr val="bg2"/>
                  </a:solidFill>
                </a:rPr>
                <a:t>STM32F407ZGT6</a:t>
              </a:r>
              <a:r>
                <a:rPr lang="zh-CN" altLang="en-US" sz="2800" dirty="0" smtClean="0">
                  <a:solidFill>
                    <a:schemeClr val="bg2"/>
                  </a:solidFill>
                </a:rPr>
                <a:t>芯片</a:t>
              </a:r>
              <a:endParaRPr lang="zh-CN" altLang="en-US" sz="2800" dirty="0" smtClean="0">
                <a:solidFill>
                  <a:schemeClr val="bg2"/>
                </a:solidFill>
              </a:endParaRPr>
            </a:p>
          </p:txBody>
        </p:sp>
      </p:grpSp>
      <p:graphicFrame>
        <p:nvGraphicFramePr>
          <p:cNvPr id="7" name="表格 6"/>
          <p:cNvGraphicFramePr/>
          <p:nvPr/>
        </p:nvGraphicFramePr>
        <p:xfrm>
          <a:off x="168275" y="1379855"/>
          <a:ext cx="7512050" cy="5107305"/>
        </p:xfrm>
        <a:graphic>
          <a:graphicData uri="http://schemas.openxmlformats.org/drawingml/2006/table">
            <a:tbl>
              <a:tblPr firstRow="1" bandRow="1">
                <a:tableStyleId>{5940675A-B579-460E-94D1-54222C63F5DA}</a:tableStyleId>
              </a:tblPr>
              <a:tblGrid>
                <a:gridCol w="997585"/>
                <a:gridCol w="6514465"/>
              </a:tblGrid>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STM32</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STM32代表ST品牌Cortex-Mx系列内核（ARM）的32位MCU</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F</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F4xx系列为1.8～3.6V</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407</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ARM Cortex-M4内核，不加密模块</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Z</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Z代表144管脚</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G</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G代表1M字节Flash</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T</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T这一项代表封装，T代表LQFP封装</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29615">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6</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1800" b="0">
                          <a:solidFill>
                            <a:srgbClr val="000000"/>
                          </a:solidFill>
                          <a:latin typeface="宋体" panose="02010600030101010101" pitchFamily="2" charset="-122"/>
                          <a:ea typeface="宋体" panose="02010600030101010101" pitchFamily="2" charset="-122"/>
                          <a:cs typeface="宋体" panose="02010600030101010101" pitchFamily="2" charset="-122"/>
                        </a:rPr>
                        <a:t>工业级的工作温度范围：-40℃-85℃</a:t>
                      </a:r>
                      <a:endParaRPr lang="en-US" altLang="en-US" sz="18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9" name="原创设计小乖qq:2013440355"/>
          <p:cNvSpPr>
            <a:spLocks noGrp="1"/>
          </p:cNvSpPr>
          <p:nvPr/>
        </p:nvSpPr>
        <p:spPr>
          <a:xfrm>
            <a:off x="8737600" y="6356351"/>
            <a:ext cx="28448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3018">
        <p14:flip dir="r"/>
      </p:transition>
    </mc:Choice>
    <mc:Fallback>
      <p:transition spd="slow" advTm="3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wipe(left)">
                                      <p:cBhvr>
                                        <p:cTn id="7" dur="500"/>
                                        <p:tgtEl>
                                          <p:spTgt spid="374"/>
                                        </p:tgtEl>
                                      </p:cBhvr>
                                    </p:animEffect>
                                  </p:childTnLst>
                                </p:cTn>
                              </p:par>
                              <p:par>
                                <p:cTn id="8" presetID="22" presetClass="entr" presetSubtype="8"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500"/>
                                        <p:tgtEl>
                                          <p:spTgt spid="7"/>
                                        </p:tgtEl>
                                      </p:cBhvr>
                                    </p:animEffect>
                                  </p:childTnLst>
                                </p:cTn>
                              </p:par>
                              <p:par>
                                <p:cTn id="11" presetID="22" presetClass="entr" presetSubtype="8" fill="hold"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42" presetClass="entr" presetSubtype="0" fill="hold" grpId="0" nodeType="withEffect">
                                  <p:stCondLst>
                                    <p:cond delay="10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原创设计小乖qq:2013440355"/>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8" name="矩形 7"/>
          <p:cNvSpPr/>
          <p:nvPr/>
        </p:nvSpPr>
        <p:spPr>
          <a:xfrm>
            <a:off x="552450" y="3395980"/>
            <a:ext cx="11080115" cy="296989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可通过STM32F407ZGT6芯片的BOOT [1：0]引脚，来控制三种不同的引导模式。</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在系统复位后，SYSCLK的第4个上升沿，BOOT引脚的值将被锁存。用户可以通过设置BOOT1和BOOT0引脚的状态，来选择在复位后的启动模式。</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在从待机模式退出时，BOOT引脚的值将被被重新锁存，因此，在待机模式下BOOT引脚应保持为需要的启动配置。在启动延迟之后，CPU从地址0x0000 0000获取堆栈顶的地址，并从启动存储器的0x0000 0004指示的地址开始执行代码。 </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因为固定的存储器映像，代码区始终从地址0x0000 0000开始(通过ICode和DCode总线访问)，而数据区(SRAM)始终从地址0x2000 0000开始(通过系统总线访问)。Cortex-M3的CPU始终从ICode总线获取复位向量，即启动仅适合于从代码区开始(典型地从Flash启动)。STM32F103VCT6微控制器实现了一个特殊的机制，系统可以不仅仅从Flash存储器或系统存储器启动，还可以从内置SRAM启动。</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0" y="331837"/>
            <a:ext cx="12192000" cy="720626"/>
            <a:chOff x="0" y="331837"/>
            <a:chExt cx="12192000" cy="720626"/>
          </a:xfrm>
        </p:grpSpPr>
        <p:sp>
          <p:nvSpPr>
            <p:cNvPr id="10" name="矩形 9"/>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原创设计小乖qq:2013440355"/>
            <p:cNvSpPr txBox="1"/>
            <p:nvPr/>
          </p:nvSpPr>
          <p:spPr>
            <a:xfrm>
              <a:off x="722120" y="368985"/>
              <a:ext cx="2304256" cy="645160"/>
            </a:xfrm>
            <a:prstGeom prst="rect">
              <a:avLst/>
            </a:prstGeom>
            <a:noFill/>
          </p:spPr>
          <p:txBody>
            <a:bodyPr wrap="square" rtlCol="0">
              <a:spAutoFit/>
            </a:bodyPr>
            <a:lstStyle/>
            <a:p>
              <a:r>
                <a:rPr lang="zh-CN" altLang="en-US" sz="3600" dirty="0" smtClean="0"/>
                <a:t>硬件设计</a:t>
              </a:r>
              <a:endParaRPr lang="zh-CN" altLang="en-US" sz="3600" dirty="0"/>
            </a:p>
          </p:txBody>
        </p:sp>
        <p:sp>
          <p:nvSpPr>
            <p:cNvPr id="13" name="矩形 12"/>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3125104" y="430540"/>
              <a:ext cx="4555072" cy="521970"/>
            </a:xfrm>
            <a:prstGeom prst="rect">
              <a:avLst/>
            </a:prstGeom>
            <a:noFill/>
          </p:spPr>
          <p:txBody>
            <a:bodyPr wrap="square" rtlCol="0">
              <a:spAutoFit/>
            </a:bodyPr>
            <a:lstStyle/>
            <a:p>
              <a:r>
                <a:rPr lang="zh-CN" sz="2800" dirty="0">
                  <a:solidFill>
                    <a:schemeClr val="bg2"/>
                  </a:solidFill>
                </a:rPr>
                <a:t>启动电路模块</a:t>
              </a:r>
              <a:endParaRPr lang="zh-CN" sz="2800" dirty="0">
                <a:solidFill>
                  <a:schemeClr val="bg2"/>
                </a:solidFill>
              </a:endParaRPr>
            </a:p>
          </p:txBody>
        </p:sp>
      </p:grpSp>
      <p:pic>
        <p:nvPicPr>
          <p:cNvPr id="4" name="图片 3" descr="图片1"/>
          <p:cNvPicPr>
            <a:picLocks noChangeAspect="1"/>
          </p:cNvPicPr>
          <p:nvPr/>
        </p:nvPicPr>
        <p:blipFill>
          <a:blip r:embed="rId1"/>
          <a:stretch>
            <a:fillRect/>
          </a:stretch>
        </p:blipFill>
        <p:spPr>
          <a:xfrm>
            <a:off x="622935" y="1202690"/>
            <a:ext cx="11010265" cy="21170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534">
        <p14:flip dir="r"/>
      </p:transition>
    </mc:Choice>
    <mc:Fallback>
      <p:transition spd="slow" advTm="253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47"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par>
                                <p:cTn id="13" presetID="47" presetClass="entr" presetSubtype="0" fill="hold" grpId="0" nodeType="withEffect">
                                  <p:stCondLst>
                                    <p:cond delay="50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4" name="文本框 386"/>
          <p:cNvSpPr txBox="1"/>
          <p:nvPr/>
        </p:nvSpPr>
        <p:spPr>
          <a:xfrm>
            <a:off x="7239672" y="2042947"/>
            <a:ext cx="231521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400" dirty="0">
                <a:solidFill>
                  <a:schemeClr val="bg1"/>
                </a:solidFill>
                <a:latin typeface="方正清刻本悦宋简体" panose="02000000000000000000" pitchFamily="2" charset="-122"/>
                <a:ea typeface="方正清刻本悦宋简体" panose="02000000000000000000" pitchFamily="2" charset="-122"/>
              </a:rPr>
              <a:t>复位功能的实现</a:t>
            </a:r>
            <a:endParaRPr lang="zh-CN" altLang="en-US" sz="24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5" name="直接连接符 4"/>
          <p:cNvCxnSpPr/>
          <p:nvPr/>
        </p:nvCxnSpPr>
        <p:spPr>
          <a:xfrm>
            <a:off x="7320255" y="2548214"/>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232015" y="2562860"/>
            <a:ext cx="4271645" cy="264985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使用板上的板载复位按钮重置STM32。还具有重置LCD显示器的功能。由于LCD模块的复位端连接到STM32的复位端，因此按此键可将STM32与液晶一起复位。当STM32复位到低电位，系统电路复位到低电位，R和C构成通电复位电路。同时，开发板将TFT-LCD的复位引脚连接到复位。复位按钮不仅可用于复位MCU，还可用于重置LCD。</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74" name="组合 373"/>
          <p:cNvGrpSpPr/>
          <p:nvPr/>
        </p:nvGrpSpPr>
        <p:grpSpPr>
          <a:xfrm>
            <a:off x="0" y="331837"/>
            <a:ext cx="12192000" cy="720626"/>
            <a:chOff x="0" y="331837"/>
            <a:chExt cx="12192000" cy="720626"/>
          </a:xfrm>
        </p:grpSpPr>
        <p:sp>
          <p:nvSpPr>
            <p:cNvPr id="363" name="矩形 36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矩形 36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p:cNvSpPr txBox="1"/>
            <p:nvPr/>
          </p:nvSpPr>
          <p:spPr>
            <a:xfrm>
              <a:off x="722120" y="368985"/>
              <a:ext cx="2304256" cy="645160"/>
            </a:xfrm>
            <a:prstGeom prst="rect">
              <a:avLst/>
            </a:prstGeom>
            <a:noFill/>
          </p:spPr>
          <p:txBody>
            <a:bodyPr wrap="square" rtlCol="0">
              <a:spAutoFit/>
            </a:bodyPr>
            <a:lstStyle/>
            <a:p>
              <a:r>
                <a:rPr lang="zh-CN" altLang="en-US" sz="3600" dirty="0" smtClean="0"/>
                <a:t>硬件设计</a:t>
              </a:r>
              <a:endParaRPr lang="zh-CN" altLang="en-US" sz="3600" dirty="0"/>
            </a:p>
          </p:txBody>
        </p:sp>
        <p:sp>
          <p:nvSpPr>
            <p:cNvPr id="366" name="矩形 36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文本框 366"/>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复位电路</a:t>
              </a:r>
              <a:endParaRPr lang="zh-CN" sz="2800" dirty="0" smtClean="0">
                <a:solidFill>
                  <a:schemeClr val="bg2"/>
                </a:solidFill>
              </a:endParaRPr>
            </a:p>
          </p:txBody>
        </p:sp>
      </p:grpSp>
      <p:pic>
        <p:nvPicPr>
          <p:cNvPr id="368" name="图片 367" descr="C:\Users\王泽鹏\Desktop\毕设\图\reset.pngreset"/>
          <p:cNvPicPr>
            <a:picLocks noChangeAspect="1"/>
          </p:cNvPicPr>
          <p:nvPr/>
        </p:nvPicPr>
        <p:blipFill>
          <a:blip r:embed="rId1"/>
          <a:srcRect/>
          <a:stretch>
            <a:fillRect/>
          </a:stretch>
        </p:blipFill>
        <p:spPr>
          <a:xfrm>
            <a:off x="797560" y="1875790"/>
            <a:ext cx="5895975" cy="35521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3018">
        <p14:flip dir="r"/>
      </p:transition>
    </mc:Choice>
    <mc:Fallback>
      <p:transition spd="slow" advTm="3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wipe(left)">
                                      <p:cBhvr>
                                        <p:cTn id="7" dur="500"/>
                                        <p:tgtEl>
                                          <p:spTgt spid="374"/>
                                        </p:tgtEl>
                                      </p:cBhvr>
                                    </p:animEffect>
                                  </p:childTnLst>
                                </p:cTn>
                              </p:par>
                              <p:par>
                                <p:cTn id="8" presetID="22" presetClass="entr" presetSubtype="8" fill="hold" nodeType="withEffect">
                                  <p:stCondLst>
                                    <p:cond delay="0"/>
                                  </p:stCondLst>
                                  <p:childTnLst>
                                    <p:set>
                                      <p:cBhvr>
                                        <p:cTn id="9" dur="1" fill="hold">
                                          <p:stCondLst>
                                            <p:cond delay="0"/>
                                          </p:stCondLst>
                                        </p:cTn>
                                        <p:tgtEl>
                                          <p:spTgt spid="368"/>
                                        </p:tgtEl>
                                        <p:attrNameLst>
                                          <p:attrName>style.visibility</p:attrName>
                                        </p:attrNameLst>
                                      </p:cBhvr>
                                      <p:to>
                                        <p:strVal val="visible"/>
                                      </p:to>
                                    </p:set>
                                    <p:animEffect transition="in" filter="wipe(left)">
                                      <p:cBhvr>
                                        <p:cTn id="10" dur="500"/>
                                        <p:tgtEl>
                                          <p:spTgt spid="368"/>
                                        </p:tgtEl>
                                      </p:cBhvr>
                                    </p:animEffect>
                                  </p:childTnLst>
                                </p:cTn>
                              </p:par>
                              <p:par>
                                <p:cTn id="11" presetID="22" presetClass="entr" presetSubtype="8" fill="hold"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42" presetClass="entr" presetSubtype="0" fill="hold" grpId="0" nodeType="withEffect">
                                  <p:stCondLst>
                                    <p:cond delay="10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74" name="组合 373"/>
          <p:cNvGrpSpPr/>
          <p:nvPr/>
        </p:nvGrpSpPr>
        <p:grpSpPr>
          <a:xfrm>
            <a:off x="0" y="331837"/>
            <a:ext cx="12192000" cy="720626"/>
            <a:chOff x="0" y="331837"/>
            <a:chExt cx="12192000" cy="720626"/>
          </a:xfrm>
        </p:grpSpPr>
        <p:sp>
          <p:nvSpPr>
            <p:cNvPr id="363" name="矩形 36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矩形 36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p:cNvSpPr txBox="1"/>
            <p:nvPr/>
          </p:nvSpPr>
          <p:spPr>
            <a:xfrm>
              <a:off x="722120" y="368985"/>
              <a:ext cx="2304256" cy="645160"/>
            </a:xfrm>
            <a:prstGeom prst="rect">
              <a:avLst/>
            </a:prstGeom>
            <a:noFill/>
          </p:spPr>
          <p:txBody>
            <a:bodyPr wrap="square" rtlCol="0">
              <a:spAutoFit/>
            </a:bodyPr>
            <a:lstStyle/>
            <a:p>
              <a:r>
                <a:rPr lang="zh-CN" sz="3600" dirty="0" smtClean="0"/>
                <a:t>硬件设计</a:t>
              </a:r>
              <a:endParaRPr lang="zh-CN" sz="3600" dirty="0" smtClean="0"/>
            </a:p>
          </p:txBody>
        </p:sp>
        <p:sp>
          <p:nvSpPr>
            <p:cNvPr id="366" name="矩形 36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文本框 366"/>
            <p:cNvSpPr txBox="1"/>
            <p:nvPr/>
          </p:nvSpPr>
          <p:spPr>
            <a:xfrm>
              <a:off x="3125104" y="430540"/>
              <a:ext cx="4555072" cy="521970"/>
            </a:xfrm>
            <a:prstGeom prst="rect">
              <a:avLst/>
            </a:prstGeom>
            <a:noFill/>
          </p:spPr>
          <p:txBody>
            <a:bodyPr wrap="square" rtlCol="0">
              <a:spAutoFit/>
            </a:bodyPr>
            <a:lstStyle/>
            <a:p>
              <a:pPr fontAlgn="base">
                <a:spcBef>
                  <a:spcPct val="0"/>
                </a:spcBef>
                <a:spcAft>
                  <a:spcPct val="0"/>
                </a:spcAft>
                <a:buFont typeface="Arial" panose="020B0604020202020204" pitchFamily="34" charset="0"/>
                <a:buNone/>
              </a:pPr>
              <a:r>
                <a:rPr lang="en-US" altLang="zh-CN" sz="2800" dirty="0">
                  <a:solidFill>
                    <a:srgbClr val="FFFFFF"/>
                  </a:solidFill>
                  <a:latin typeface="微软雅黑" panose="020B0503020204020204" pitchFamily="34" charset="-122"/>
                  <a:sym typeface="+mn-ea"/>
                </a:rPr>
                <a:t>LCD</a:t>
              </a:r>
              <a:r>
                <a:rPr lang="zh-CN" altLang="en-US" sz="2800" dirty="0">
                  <a:solidFill>
                    <a:srgbClr val="FFFFFF"/>
                  </a:solidFill>
                  <a:latin typeface="微软雅黑" panose="020B0503020204020204" pitchFamily="34" charset="-122"/>
                  <a:sym typeface="+mn-ea"/>
                </a:rPr>
                <a:t>触摸屏模块</a:t>
              </a:r>
              <a:endParaRPr lang="zh-CN" sz="2800" dirty="0" smtClean="0">
                <a:solidFill>
                  <a:schemeClr val="bg2"/>
                </a:solidFill>
              </a:endParaRPr>
            </a:p>
          </p:txBody>
        </p:sp>
      </p:grpSp>
      <p:pic>
        <p:nvPicPr>
          <p:cNvPr id="368" name="图片 367" descr="C:\Users\王泽鹏\Desktop\毕设\图\lcd.pnglcd"/>
          <p:cNvPicPr>
            <a:picLocks noChangeAspect="1"/>
          </p:cNvPicPr>
          <p:nvPr/>
        </p:nvPicPr>
        <p:blipFill>
          <a:blip r:embed="rId1"/>
          <a:srcRect/>
          <a:stretch>
            <a:fillRect/>
          </a:stretch>
        </p:blipFill>
        <p:spPr>
          <a:xfrm>
            <a:off x="327025" y="1540510"/>
            <a:ext cx="5342890" cy="5008880"/>
          </a:xfrm>
          <a:prstGeom prst="rect">
            <a:avLst/>
          </a:prstGeom>
        </p:spPr>
      </p:pic>
      <p:sp>
        <p:nvSpPr>
          <p:cNvPr id="3" name="文本框 386"/>
          <p:cNvSpPr txBox="1"/>
          <p:nvPr/>
        </p:nvSpPr>
        <p:spPr>
          <a:xfrm>
            <a:off x="5948082" y="1540662"/>
            <a:ext cx="262001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pPr>
            <a:r>
              <a:rPr lang="zh-CN" altLang="en-US" sz="2400" dirty="0">
                <a:solidFill>
                  <a:schemeClr val="bg1"/>
                </a:solidFill>
                <a:latin typeface="方正清刻本悦宋简体" panose="02000000000000000000" pitchFamily="2" charset="-122"/>
                <a:ea typeface="方正清刻本悦宋简体" panose="02000000000000000000" pitchFamily="2" charset="-122"/>
              </a:rPr>
              <a:t>完成电极电压开关</a:t>
            </a:r>
            <a:endParaRPr lang="zh-CN" altLang="en-US" sz="24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6" name="直接连接符 5"/>
          <p:cNvCxnSpPr/>
          <p:nvPr/>
        </p:nvCxnSpPr>
        <p:spPr>
          <a:xfrm>
            <a:off x="6028665" y="2045929"/>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7" name="文本框 388"/>
          <p:cNvSpPr txBox="1"/>
          <p:nvPr/>
        </p:nvSpPr>
        <p:spPr>
          <a:xfrm>
            <a:off x="5948082" y="3897248"/>
            <a:ext cx="2924810" cy="56959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30000"/>
              </a:lnSpc>
            </a:pPr>
            <a:r>
              <a:rPr lang="zh-CN" altLang="en-US" sz="2400" dirty="0">
                <a:solidFill>
                  <a:schemeClr val="bg1"/>
                </a:solidFill>
                <a:latin typeface="方正清刻本悦宋简体" panose="02000000000000000000" pitchFamily="2" charset="-122"/>
                <a:ea typeface="方正清刻本悦宋简体" panose="02000000000000000000" pitchFamily="2" charset="-122"/>
              </a:rPr>
              <a:t>采集触点上的电压值</a:t>
            </a:r>
            <a:endParaRPr lang="zh-CN" altLang="en-US" sz="24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9" name="直接连接符 8"/>
          <p:cNvCxnSpPr/>
          <p:nvPr/>
        </p:nvCxnSpPr>
        <p:spPr>
          <a:xfrm>
            <a:off x="6028665" y="4389261"/>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5940425" y="2060575"/>
            <a:ext cx="5195570" cy="168973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当手指触摸屏幕时，两个导电层接触触点，电阻发生变化，X、Y坐标发生，然后触摸屏控制器被发送。控制器检测触摸并计算（x，y）的位置，然后根据所获取的位置进行操作以适应鼠标。这是电容式触摸屏最基本的原理。</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矩形 10"/>
          <p:cNvSpPr/>
          <p:nvPr/>
        </p:nvSpPr>
        <p:spPr>
          <a:xfrm>
            <a:off x="5871210" y="4389755"/>
            <a:ext cx="5265420" cy="200977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触摸检测模块和触摸屏控制器构成了触摸屏驱动芯片主要部分。触摸检测模块安装在显示器的前面，以检测用户的触摸位置，接收位置信号并将其发送到触摸屏控制器。触摸屏控制器的主要任务是从触摸点检测工具采集触摸信息并将其转换成数据。坐标被发送到MPU。同时，它可以收集MPU发送的指令并运行它们。</a:t>
            </a:r>
            <a:endPar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250" advTm="3018">
        <p14:flip dir="r"/>
      </p:transition>
    </mc:Choice>
    <mc:Fallback>
      <p:transition spd="slow" advTm="3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wipe(left)">
                                      <p:cBhvr>
                                        <p:cTn id="7" dur="500"/>
                                        <p:tgtEl>
                                          <p:spTgt spid="374"/>
                                        </p:tgtEl>
                                      </p:cBhvr>
                                    </p:animEffect>
                                  </p:childTnLst>
                                </p:cTn>
                              </p:par>
                              <p:par>
                                <p:cTn id="8" presetID="22" presetClass="entr" presetSubtype="8" fill="hold" nodeType="withEffect">
                                  <p:stCondLst>
                                    <p:cond delay="0"/>
                                  </p:stCondLst>
                                  <p:childTnLst>
                                    <p:set>
                                      <p:cBhvr>
                                        <p:cTn id="9" dur="1" fill="hold">
                                          <p:stCondLst>
                                            <p:cond delay="0"/>
                                          </p:stCondLst>
                                        </p:cTn>
                                        <p:tgtEl>
                                          <p:spTgt spid="368"/>
                                        </p:tgtEl>
                                        <p:attrNameLst>
                                          <p:attrName>style.visibility</p:attrName>
                                        </p:attrNameLst>
                                      </p:cBhvr>
                                      <p:to>
                                        <p:strVal val="visible"/>
                                      </p:to>
                                    </p:set>
                                    <p:animEffect transition="in" filter="wipe(left)">
                                      <p:cBhvr>
                                        <p:cTn id="10" dur="500"/>
                                        <p:tgtEl>
                                          <p:spTgt spid="368"/>
                                        </p:tgtEl>
                                      </p:cBhvr>
                                    </p:animEffect>
                                  </p:childTnLst>
                                </p:cTn>
                              </p:par>
                              <p:par>
                                <p:cTn id="11" presetID="22" presetClass="entr" presetSubtype="8" fill="hold" nodeType="withEffect">
                                  <p:stCondLst>
                                    <p:cond delay="50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par>
                                <p:cTn id="14" presetID="22" presetClass="entr" presetSubtype="8" fill="hold" nodeType="withEffect">
                                  <p:stCondLst>
                                    <p:cond delay="500"/>
                                  </p:stCondLst>
                                  <p:childTnLst>
                                    <p:set>
                                      <p:cBhvr>
                                        <p:cTn id="15" dur="1" fill="hold">
                                          <p:stCondLst>
                                            <p:cond delay="0"/>
                                          </p:stCondLst>
                                        </p:cTn>
                                        <p:tgtEl>
                                          <p:spTgt spid="9"/>
                                        </p:tgtEl>
                                        <p:attrNameLst>
                                          <p:attrName>style.visibility</p:attrName>
                                        </p:attrNameLst>
                                      </p:cBhvr>
                                      <p:to>
                                        <p:strVal val="visible"/>
                                      </p:to>
                                    </p:set>
                                    <p:animEffect transition="in" filter="wipe(left)">
                                      <p:cBhvr>
                                        <p:cTn id="16" dur="500"/>
                                        <p:tgtEl>
                                          <p:spTgt spid="9"/>
                                        </p:tgtEl>
                                      </p:cBhvr>
                                    </p:animEffect>
                                  </p:childTnLst>
                                </p:cTn>
                              </p:par>
                              <p:par>
                                <p:cTn id="17" presetID="42" presetClass="entr" presetSubtype="0" fill="hold" grpId="0" nodeType="withEffect">
                                  <p:stCondLst>
                                    <p:cond delay="100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anim calcmode="lin" valueType="num">
                                      <p:cBhvr>
                                        <p:cTn id="20" dur="500" fill="hold"/>
                                        <p:tgtEl>
                                          <p:spTgt spid="3"/>
                                        </p:tgtEl>
                                        <p:attrNameLst>
                                          <p:attrName>ppt_x</p:attrName>
                                        </p:attrNameLst>
                                      </p:cBhvr>
                                      <p:tavLst>
                                        <p:tav tm="0">
                                          <p:val>
                                            <p:strVal val="#ppt_x"/>
                                          </p:val>
                                        </p:tav>
                                        <p:tav tm="100000">
                                          <p:val>
                                            <p:strVal val="#ppt_x"/>
                                          </p:val>
                                        </p:tav>
                                      </p:tavLst>
                                    </p:anim>
                                    <p:anim calcmode="lin" valueType="num">
                                      <p:cBhvr>
                                        <p:cTn id="21" dur="500" fill="hold"/>
                                        <p:tgtEl>
                                          <p:spTgt spid="3"/>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100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anim calcmode="lin" valueType="num">
                                      <p:cBhvr>
                                        <p:cTn id="25" dur="1000" fill="hold"/>
                                        <p:tgtEl>
                                          <p:spTgt spid="10"/>
                                        </p:tgtEl>
                                        <p:attrNameLst>
                                          <p:attrName>ppt_x</p:attrName>
                                        </p:attrNameLst>
                                      </p:cBhvr>
                                      <p:tavLst>
                                        <p:tav tm="0">
                                          <p:val>
                                            <p:strVal val="#ppt_x"/>
                                          </p:val>
                                        </p:tav>
                                        <p:tav tm="100000">
                                          <p:val>
                                            <p:strVal val="#ppt_x"/>
                                          </p:val>
                                        </p:tav>
                                      </p:tavLst>
                                    </p:anim>
                                    <p:anim calcmode="lin" valueType="num">
                                      <p:cBhvr>
                                        <p:cTn id="26" dur="1000" fill="hold"/>
                                        <p:tgtEl>
                                          <p:spTgt spid="10"/>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10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500"/>
                                        <p:tgtEl>
                                          <p:spTgt spid="7"/>
                                        </p:tgtEl>
                                      </p:cBhvr>
                                    </p:animEffect>
                                    <p:anim calcmode="lin" valueType="num">
                                      <p:cBhvr>
                                        <p:cTn id="30" dur="500" fill="hold"/>
                                        <p:tgtEl>
                                          <p:spTgt spid="7"/>
                                        </p:tgtEl>
                                        <p:attrNameLst>
                                          <p:attrName>ppt_x</p:attrName>
                                        </p:attrNameLst>
                                      </p:cBhvr>
                                      <p:tavLst>
                                        <p:tav tm="0">
                                          <p:val>
                                            <p:strVal val="#ppt_x"/>
                                          </p:val>
                                        </p:tav>
                                        <p:tav tm="100000">
                                          <p:val>
                                            <p:strVal val="#ppt_x"/>
                                          </p:val>
                                        </p:tav>
                                      </p:tavLst>
                                    </p:anim>
                                    <p:anim calcmode="lin" valueType="num">
                                      <p:cBhvr>
                                        <p:cTn id="31" dur="500" fill="hold"/>
                                        <p:tgtEl>
                                          <p:spTgt spid="7"/>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100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1000"/>
                                        <p:tgtEl>
                                          <p:spTgt spid="11"/>
                                        </p:tgtEl>
                                      </p:cBhvr>
                                    </p:animEffect>
                                    <p:anim calcmode="lin" valueType="num">
                                      <p:cBhvr>
                                        <p:cTn id="35" dur="1000" fill="hold"/>
                                        <p:tgtEl>
                                          <p:spTgt spid="11"/>
                                        </p:tgtEl>
                                        <p:attrNameLst>
                                          <p:attrName>ppt_x</p:attrName>
                                        </p:attrNameLst>
                                      </p:cBhvr>
                                      <p:tavLst>
                                        <p:tav tm="0">
                                          <p:val>
                                            <p:strVal val="#ppt_x"/>
                                          </p:val>
                                        </p:tav>
                                        <p:tav tm="100000">
                                          <p:val>
                                            <p:strVal val="#ppt_x"/>
                                          </p:val>
                                        </p:tav>
                                      </p:tavLst>
                                    </p:anim>
                                    <p:anim calcmode="lin" valueType="num">
                                      <p:cBhvr>
                                        <p:cTn id="3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0"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软件设计</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3839574" y="4796619"/>
            <a:ext cx="4656868" cy="802055"/>
            <a:chOff x="3839574" y="4796619"/>
            <a:chExt cx="4656868" cy="802055"/>
          </a:xfrm>
        </p:grpSpPr>
        <p:grpSp>
          <p:nvGrpSpPr>
            <p:cNvPr id="18" name="组合 17"/>
            <p:cNvGrpSpPr/>
            <p:nvPr/>
          </p:nvGrpSpPr>
          <p:grpSpPr>
            <a:xfrm>
              <a:off x="3839574" y="4796619"/>
              <a:ext cx="2112410" cy="358157"/>
              <a:chOff x="3839574" y="4796619"/>
              <a:chExt cx="2112410" cy="358157"/>
            </a:xfrm>
          </p:grpSpPr>
          <p:sp>
            <p:nvSpPr>
              <p:cNvPr id="10"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12" name="TextBox 39"/>
              <p:cNvSpPr txBox="1"/>
              <p:nvPr/>
            </p:nvSpPr>
            <p:spPr>
              <a:xfrm>
                <a:off x="4202650" y="4796619"/>
                <a:ext cx="1749334" cy="35815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主程序模块</a:t>
                </a:r>
                <a:endParaRPr lang="zh-CN" altLang="en-US" sz="2000" dirty="0">
                  <a:solidFill>
                    <a:srgbClr val="FFFFFF"/>
                  </a:solidFill>
                  <a:latin typeface="微软雅黑" panose="020B0503020204020204" pitchFamily="34" charset="-122"/>
                </a:endParaRPr>
              </a:p>
            </p:txBody>
          </p:sp>
        </p:grpSp>
        <p:grpSp>
          <p:nvGrpSpPr>
            <p:cNvPr id="22" name="组合 21"/>
            <p:cNvGrpSpPr/>
            <p:nvPr/>
          </p:nvGrpSpPr>
          <p:grpSpPr>
            <a:xfrm>
              <a:off x="6384032" y="4796619"/>
              <a:ext cx="2112410" cy="349479"/>
              <a:chOff x="3839574" y="4796619"/>
              <a:chExt cx="2112410" cy="349479"/>
            </a:xfrm>
          </p:grpSpPr>
          <p:sp>
            <p:nvSpPr>
              <p:cNvPr id="23"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4" name="TextBox 39"/>
              <p:cNvSpPr txBox="1"/>
              <p:nvPr/>
            </p:nvSpPr>
            <p:spPr>
              <a:xfrm>
                <a:off x="4202650" y="4796619"/>
                <a:ext cx="1749334" cy="349479"/>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固件库的使用</a:t>
                </a:r>
                <a:endParaRPr lang="zh-CN" altLang="en-US" sz="2000" dirty="0">
                  <a:solidFill>
                    <a:srgbClr val="FFFFFF"/>
                  </a:solidFill>
                  <a:latin typeface="微软雅黑" panose="020B0503020204020204" pitchFamily="34" charset="-122"/>
                </a:endParaRPr>
              </a:p>
            </p:txBody>
          </p:sp>
        </p:grpSp>
        <p:grpSp>
          <p:nvGrpSpPr>
            <p:cNvPr id="25" name="组合 24"/>
            <p:cNvGrpSpPr/>
            <p:nvPr/>
          </p:nvGrpSpPr>
          <p:grpSpPr>
            <a:xfrm>
              <a:off x="3839574" y="5201164"/>
              <a:ext cx="2112410" cy="334797"/>
              <a:chOff x="3839574" y="4796619"/>
              <a:chExt cx="2112410" cy="334797"/>
            </a:xfrm>
          </p:grpSpPr>
          <p:sp>
            <p:nvSpPr>
              <p:cNvPr id="26"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7" name="TextBox 39"/>
              <p:cNvSpPr txBox="1"/>
              <p:nvPr/>
            </p:nvSpPr>
            <p:spPr>
              <a:xfrm>
                <a:off x="4202650" y="4796619"/>
                <a:ext cx="1749334" cy="33479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时钟程序模块</a:t>
                </a:r>
                <a:endParaRPr lang="zh-CN" altLang="en-US" sz="2000" dirty="0">
                  <a:solidFill>
                    <a:srgbClr val="FFFFFF"/>
                  </a:solidFill>
                  <a:latin typeface="微软雅黑" panose="020B0503020204020204" pitchFamily="34" charset="-122"/>
                </a:endParaRPr>
              </a:p>
            </p:txBody>
          </p:sp>
        </p:grpSp>
        <p:grpSp>
          <p:nvGrpSpPr>
            <p:cNvPr id="28" name="组合 27"/>
            <p:cNvGrpSpPr/>
            <p:nvPr/>
          </p:nvGrpSpPr>
          <p:grpSpPr>
            <a:xfrm>
              <a:off x="6384032" y="5201164"/>
              <a:ext cx="2112410" cy="397510"/>
              <a:chOff x="3839574" y="4796619"/>
              <a:chExt cx="2112410" cy="397510"/>
            </a:xfrm>
          </p:grpSpPr>
          <p:sp>
            <p:nvSpPr>
              <p:cNvPr id="29"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30" name="TextBox 39"/>
              <p:cNvSpPr txBox="1"/>
              <p:nvPr/>
            </p:nvSpPr>
            <p:spPr>
              <a:xfrm>
                <a:off x="4202650" y="4796619"/>
                <a:ext cx="1749334" cy="39751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en-US" altLang="zh-CN" sz="2000" dirty="0">
                    <a:solidFill>
                      <a:srgbClr val="FFFFFF"/>
                    </a:solidFill>
                    <a:latin typeface="微软雅黑" panose="020B0503020204020204" pitchFamily="34" charset="-122"/>
                  </a:rPr>
                  <a:t>LCD</a:t>
                </a:r>
                <a:r>
                  <a:rPr lang="zh-CN" altLang="en-US" sz="2000" dirty="0">
                    <a:solidFill>
                      <a:srgbClr val="FFFFFF"/>
                    </a:solidFill>
                    <a:latin typeface="微软雅黑" panose="020B0503020204020204" pitchFamily="34" charset="-122"/>
                  </a:rPr>
                  <a:t>显示程序</a:t>
                </a:r>
                <a:endParaRPr lang="zh-CN" altLang="en-US" sz="2000" dirty="0">
                  <a:solidFill>
                    <a:srgbClr val="FFFFFF"/>
                  </a:solidFill>
                  <a:latin typeface="微软雅黑" panose="020B0503020204020204" pitchFamily="34" charset="-122"/>
                </a:endParaRPr>
              </a:p>
            </p:txBody>
          </p:sp>
        </p:grpSp>
      </p:gr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9" name="图片 8"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2790">
        <p14:flip dir="r"/>
      </p:transition>
    </mc:Choice>
    <mc:Fallback>
      <p:transition spd="slow" advTm="279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4" name="文本框 386"/>
          <p:cNvSpPr txBox="1"/>
          <p:nvPr/>
        </p:nvSpPr>
        <p:spPr>
          <a:xfrm>
            <a:off x="4584700" y="1971040"/>
            <a:ext cx="2637155" cy="649605"/>
          </a:xfrm>
          <a:prstGeom prst="rect">
            <a:avLst/>
          </a:prstGeom>
          <a:noFill/>
        </p:spPr>
        <p:txBody>
          <a:bodyPr wrap="squar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800" dirty="0">
                <a:solidFill>
                  <a:schemeClr val="bg1"/>
                </a:solidFill>
                <a:latin typeface="方正清刻本悦宋简体" panose="02000000000000000000" pitchFamily="2" charset="-122"/>
                <a:ea typeface="方正清刻本悦宋简体" panose="02000000000000000000" pitchFamily="2" charset="-122"/>
              </a:rPr>
              <a:t>主程序流程</a:t>
            </a:r>
            <a:endParaRPr lang="zh-CN" altLang="en-US" sz="28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5" name="直接连接符 4"/>
          <p:cNvCxnSpPr/>
          <p:nvPr/>
        </p:nvCxnSpPr>
        <p:spPr>
          <a:xfrm>
            <a:off x="4665320" y="2548214"/>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4577080" y="2562860"/>
            <a:ext cx="7005320" cy="296735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主要功能有初始化功能、中断功能、计时功能和主要功能，如图4.1所示。它还包含显示屏和触摸的相应设置。在main函数中，初始化各种设置，然后设置变量的初始值，如年、月和日。最后，设置相应的LCD屏幕。数据被处理并被调用以使其出现在触摸屏上。字体颜色、字体大小或背景颜色设置。</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374" name="组合 373"/>
          <p:cNvGrpSpPr/>
          <p:nvPr/>
        </p:nvGrpSpPr>
        <p:grpSpPr>
          <a:xfrm>
            <a:off x="0" y="331837"/>
            <a:ext cx="12192000" cy="720626"/>
            <a:chOff x="0" y="331837"/>
            <a:chExt cx="12192000" cy="720626"/>
          </a:xfrm>
        </p:grpSpPr>
        <p:sp>
          <p:nvSpPr>
            <p:cNvPr id="363" name="矩形 36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矩形 36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文本框 364"/>
            <p:cNvSpPr txBox="1"/>
            <p:nvPr/>
          </p:nvSpPr>
          <p:spPr>
            <a:xfrm>
              <a:off x="722120" y="368985"/>
              <a:ext cx="2304256" cy="645160"/>
            </a:xfrm>
            <a:prstGeom prst="rect">
              <a:avLst/>
            </a:prstGeom>
            <a:noFill/>
          </p:spPr>
          <p:txBody>
            <a:bodyPr wrap="square" rtlCol="0">
              <a:spAutoFit/>
            </a:bodyPr>
            <a:lstStyle/>
            <a:p>
              <a:r>
                <a:rPr lang="zh-CN" altLang="en-US" sz="3600" dirty="0" smtClean="0"/>
                <a:t>软件设计</a:t>
              </a:r>
              <a:endParaRPr lang="zh-CN" altLang="en-US" sz="3600" dirty="0"/>
            </a:p>
          </p:txBody>
        </p:sp>
        <p:sp>
          <p:nvSpPr>
            <p:cNvPr id="366" name="矩形 36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文本框 366"/>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主程序模块</a:t>
              </a:r>
              <a:endParaRPr lang="zh-CN" sz="2800" dirty="0" smtClean="0">
                <a:solidFill>
                  <a:schemeClr val="bg2"/>
                </a:solidFill>
              </a:endParaRPr>
            </a:p>
          </p:txBody>
        </p:sp>
      </p:grpSp>
      <p:pic>
        <p:nvPicPr>
          <p:cNvPr id="368" name="图片 367" descr="C:\Users\王泽鹏\Desktop\毕设\图\图片2.png图片2"/>
          <p:cNvPicPr>
            <a:picLocks noChangeAspect="1"/>
          </p:cNvPicPr>
          <p:nvPr/>
        </p:nvPicPr>
        <p:blipFill>
          <a:blip r:embed="rId1"/>
          <a:srcRect/>
          <a:stretch>
            <a:fillRect/>
          </a:stretch>
        </p:blipFill>
        <p:spPr>
          <a:xfrm>
            <a:off x="1053465" y="1134745"/>
            <a:ext cx="3027045" cy="55867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3018">
        <p14:flip dir="r"/>
      </p:transition>
    </mc:Choice>
    <mc:Fallback>
      <p:transition spd="slow" advTm="30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74"/>
                                        </p:tgtEl>
                                        <p:attrNameLst>
                                          <p:attrName>style.visibility</p:attrName>
                                        </p:attrNameLst>
                                      </p:cBhvr>
                                      <p:to>
                                        <p:strVal val="visible"/>
                                      </p:to>
                                    </p:set>
                                    <p:animEffect transition="in" filter="wipe(left)">
                                      <p:cBhvr>
                                        <p:cTn id="7" dur="500"/>
                                        <p:tgtEl>
                                          <p:spTgt spid="374"/>
                                        </p:tgtEl>
                                      </p:cBhvr>
                                    </p:animEffect>
                                  </p:childTnLst>
                                </p:cTn>
                              </p:par>
                              <p:par>
                                <p:cTn id="8" presetID="22" presetClass="entr" presetSubtype="8" fill="hold" nodeType="withEffect">
                                  <p:stCondLst>
                                    <p:cond delay="0"/>
                                  </p:stCondLst>
                                  <p:childTnLst>
                                    <p:set>
                                      <p:cBhvr>
                                        <p:cTn id="9" dur="1" fill="hold">
                                          <p:stCondLst>
                                            <p:cond delay="0"/>
                                          </p:stCondLst>
                                        </p:cTn>
                                        <p:tgtEl>
                                          <p:spTgt spid="368"/>
                                        </p:tgtEl>
                                        <p:attrNameLst>
                                          <p:attrName>style.visibility</p:attrName>
                                        </p:attrNameLst>
                                      </p:cBhvr>
                                      <p:to>
                                        <p:strVal val="visible"/>
                                      </p:to>
                                    </p:set>
                                    <p:animEffect transition="in" filter="wipe(left)">
                                      <p:cBhvr>
                                        <p:cTn id="10" dur="500"/>
                                        <p:tgtEl>
                                          <p:spTgt spid="368"/>
                                        </p:tgtEl>
                                      </p:cBhvr>
                                    </p:animEffect>
                                  </p:childTnLst>
                                </p:cTn>
                              </p:par>
                              <p:par>
                                <p:cTn id="11" presetID="22" presetClass="entr" presetSubtype="8" fill="hold"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par>
                                <p:cTn id="14" presetID="42" presetClass="entr" presetSubtype="0" fill="hold" grpId="0" nodeType="withEffect">
                                  <p:stCondLst>
                                    <p:cond delay="10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anim calcmode="lin" valueType="num">
                                      <p:cBhvr>
                                        <p:cTn id="17" dur="500" fill="hold"/>
                                        <p:tgtEl>
                                          <p:spTgt spid="4"/>
                                        </p:tgtEl>
                                        <p:attrNameLst>
                                          <p:attrName>ppt_x</p:attrName>
                                        </p:attrNameLst>
                                      </p:cBhvr>
                                      <p:tavLst>
                                        <p:tav tm="0">
                                          <p:val>
                                            <p:strVal val="#ppt_x"/>
                                          </p:val>
                                        </p:tav>
                                        <p:tav tm="100000">
                                          <p:val>
                                            <p:strVal val="#ppt_x"/>
                                          </p:val>
                                        </p:tav>
                                      </p:tavLst>
                                    </p:anim>
                                    <p:anim calcmode="lin" valueType="num">
                                      <p:cBhvr>
                                        <p:cTn id="18" dur="500" fill="hold"/>
                                        <p:tgtEl>
                                          <p:spTgt spid="4"/>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 name="椭圆 2"/>
          <p:cNvSpPr/>
          <p:nvPr/>
        </p:nvSpPr>
        <p:spPr>
          <a:xfrm>
            <a:off x="1057633" y="1519996"/>
            <a:ext cx="874595" cy="874595"/>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2"/>
              </a:solidFill>
              <a:latin typeface="+mn-ea"/>
            </a:endParaRPr>
          </a:p>
        </p:txBody>
      </p:sp>
      <p:sp>
        <p:nvSpPr>
          <p:cNvPr id="4" name="文本框 3"/>
          <p:cNvSpPr txBox="1"/>
          <p:nvPr/>
        </p:nvSpPr>
        <p:spPr>
          <a:xfrm>
            <a:off x="1931404" y="1627785"/>
            <a:ext cx="5400675" cy="583565"/>
          </a:xfrm>
          <a:prstGeom prst="rect">
            <a:avLst/>
          </a:prstGeom>
          <a:noFill/>
        </p:spPr>
        <p:txBody>
          <a:bodyPr wrap="square" rtlCol="0">
            <a:spAutoFit/>
          </a:bodyPr>
          <a:lstStyle/>
          <a:p>
            <a:r>
              <a:rPr lang="zh-CN" altLang="en-US" sz="3200" b="1" dirty="0" smtClean="0">
                <a:solidFill>
                  <a:schemeClr val="accent1"/>
                </a:solidFill>
                <a:latin typeface="微软雅黑" panose="020B0503020204020204" pitchFamily="34" charset="-122"/>
              </a:rPr>
              <a:t>固件库的使用</a:t>
            </a:r>
            <a:endParaRPr lang="zh-CN" altLang="en-US" sz="3200" b="1" dirty="0">
              <a:solidFill>
                <a:schemeClr val="accent1"/>
              </a:solidFill>
              <a:latin typeface="微软雅黑" panose="020B0503020204020204" pitchFamily="34" charset="-122"/>
            </a:endParaRPr>
          </a:p>
        </p:txBody>
      </p:sp>
      <p:grpSp>
        <p:nvGrpSpPr>
          <p:cNvPr id="5" name="组合 4"/>
          <p:cNvGrpSpPr/>
          <p:nvPr/>
        </p:nvGrpSpPr>
        <p:grpSpPr>
          <a:xfrm>
            <a:off x="1932940" y="2393458"/>
            <a:ext cx="9648825" cy="4039727"/>
            <a:chOff x="1859743" y="2101910"/>
            <a:chExt cx="9636932" cy="1327090"/>
          </a:xfrm>
        </p:grpSpPr>
        <p:sp>
          <p:nvSpPr>
            <p:cNvPr id="6" name="矩形 5"/>
            <p:cNvSpPr/>
            <p:nvPr/>
          </p:nvSpPr>
          <p:spPr>
            <a:xfrm>
              <a:off x="1859743" y="2101910"/>
              <a:ext cx="9636932" cy="1327090"/>
            </a:xfrm>
            <a:prstGeom prst="rect">
              <a:avLst/>
            </a:prstGeom>
            <a:solidFill>
              <a:srgbClr val="ECECE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859744" y="2144209"/>
              <a:ext cx="9636930" cy="1243278"/>
            </a:xfrm>
            <a:prstGeom prst="rect">
              <a:avLst/>
            </a:prstGeom>
          </p:spPr>
          <p:txBody>
            <a:bodyPr wrap="square">
              <a:spAutoFit/>
            </a:bodyPr>
            <a:lstStyle/>
            <a:p>
              <a:pPr>
                <a:lnSpc>
                  <a:spcPct val="150000"/>
                </a:lnSpc>
              </a:pPr>
              <a:r>
                <a:rPr lang="zh-CN" altLang="en-US" sz="2000" dirty="0" smtClean="0"/>
                <a:t>STM32标准外设库的旧版本被称为固件或固件包中包含的程序、数据结构和包括微控制器在内的所有外围设备的性能特征。该库还包括每个外围设备驱动程序的描述和应用程序示例，并为开发人员提供了访问底层硬件的中间API。通过使用固件库，开发人员不再需要了解基本的硬件细节，开发人员可以轻松应用每个外部应用程序。故使用固件库可以大大减少用户的研发周期并降低开发成本。简而言之，使用标准外围库的最大优点是开发者可以灵活地使用每个外围设备而不知道硬件的细节。相应的C源代码只使用最基本的C编程知识。所有代码都经过严格测试，易于理解和易于使用，包括完整的文档。这对于两种开发和应用都是非常方便的。</a:t>
              </a:r>
              <a:endParaRPr lang="zh-CN" altLang="en-US" sz="2000" dirty="0" smtClean="0"/>
            </a:p>
          </p:txBody>
        </p:sp>
      </p:grpSp>
      <p:grpSp>
        <p:nvGrpSpPr>
          <p:cNvPr id="8" name="组合 7"/>
          <p:cNvGrpSpPr/>
          <p:nvPr/>
        </p:nvGrpSpPr>
        <p:grpSpPr>
          <a:xfrm>
            <a:off x="0" y="331837"/>
            <a:ext cx="12192000" cy="720626"/>
            <a:chOff x="0" y="331837"/>
            <a:chExt cx="12192000" cy="720626"/>
          </a:xfrm>
        </p:grpSpPr>
        <p:sp>
          <p:nvSpPr>
            <p:cNvPr id="18" name="矩形 1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722120" y="368985"/>
              <a:ext cx="2304256" cy="645160"/>
            </a:xfrm>
            <a:prstGeom prst="rect">
              <a:avLst/>
            </a:prstGeom>
            <a:noFill/>
          </p:spPr>
          <p:txBody>
            <a:bodyPr wrap="square" rtlCol="0">
              <a:spAutoFit/>
            </a:bodyPr>
            <a:lstStyle/>
            <a:p>
              <a:r>
                <a:rPr lang="zh-CN" altLang="en-US" sz="3600" dirty="0" smtClean="0"/>
                <a:t>软件设计</a:t>
              </a:r>
              <a:endParaRPr lang="zh-CN" altLang="en-US" sz="3600" dirty="0"/>
            </a:p>
          </p:txBody>
        </p:sp>
        <p:sp>
          <p:nvSpPr>
            <p:cNvPr id="21" name="矩形 2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125104" y="430540"/>
              <a:ext cx="4555072" cy="521970"/>
            </a:xfrm>
            <a:prstGeom prst="rect">
              <a:avLst/>
            </a:prstGeom>
            <a:noFill/>
          </p:spPr>
          <p:txBody>
            <a:bodyPr wrap="square" rtlCol="0">
              <a:spAutoFit/>
            </a:bodyPr>
            <a:lstStyle/>
            <a:p>
              <a:r>
                <a:rPr lang="zh-CN" altLang="en-US" sz="2800" dirty="0" smtClean="0">
                  <a:solidFill>
                    <a:schemeClr val="bg2"/>
                  </a:solidFill>
                </a:rPr>
                <a:t>固件库的使用</a:t>
              </a:r>
              <a:endParaRPr lang="zh-CN" altLang="en-US" sz="2800" dirty="0">
                <a:solidFill>
                  <a:schemeClr val="bg2"/>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366">
        <p14:flip dir="r"/>
      </p:transition>
    </mc:Choice>
    <mc:Fallback>
      <p:transition spd="slow" advTm="23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par>
                                <p:cTn id="13" presetID="22" presetClass="entr" presetSubtype="8" fill="hold" grpId="0" nodeType="withEffect">
                                  <p:stCondLst>
                                    <p:cond delay="30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par>
                                <p:cTn id="16" presetID="22" presetClass="entr" presetSubtype="8" fill="hold" nodeType="withEffect">
                                  <p:stCondLst>
                                    <p:cond delay="60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21" name="文本框 20"/>
          <p:cNvSpPr txBox="1"/>
          <p:nvPr/>
        </p:nvSpPr>
        <p:spPr>
          <a:xfrm>
            <a:off x="740153" y="5180893"/>
            <a:ext cx="2347544" cy="1476375"/>
          </a:xfrm>
          <a:prstGeom prst="rect">
            <a:avLst/>
          </a:prstGeom>
          <a:noFill/>
        </p:spPr>
        <p:txBody>
          <a:bodyPr wrap="square" rtlCol="0">
            <a:spAutoFit/>
          </a:bodyPr>
          <a:lstStyle/>
          <a:p>
            <a:pPr algn="ctr">
              <a:lnSpc>
                <a:spcPct val="125000"/>
              </a:lnSpc>
            </a:pPr>
            <a:r>
              <a:rPr lang="zh-CN" altLang="en-US" dirty="0" smtClean="0">
                <a:latin typeface="Times New Roman" panose="02020603050405020304" pitchFamily="18" charset="0"/>
                <a:cs typeface="Times New Roman" panose="02020603050405020304" pitchFamily="18" charset="0"/>
              </a:rPr>
              <a:t>STM32F4具有RTC实时时钟。使用代码可以计算年、月、日、分钟、秒和周。</a:t>
            </a:r>
            <a:endParaRPr lang="zh-CN" altLang="en-US" dirty="0" smtClean="0">
              <a:latin typeface="Times New Roman" panose="02020603050405020304" pitchFamily="18" charset="0"/>
              <a:cs typeface="Times New Roman" panose="02020603050405020304" pitchFamily="18" charset="0"/>
            </a:endParaRPr>
          </a:p>
        </p:txBody>
      </p:sp>
      <p:sp>
        <p:nvSpPr>
          <p:cNvPr id="22" name="文本框 21"/>
          <p:cNvSpPr txBox="1"/>
          <p:nvPr/>
        </p:nvSpPr>
        <p:spPr>
          <a:xfrm>
            <a:off x="3554011" y="5180893"/>
            <a:ext cx="2347544" cy="1129665"/>
          </a:xfrm>
          <a:prstGeom prst="rect">
            <a:avLst/>
          </a:prstGeom>
          <a:noFill/>
        </p:spPr>
        <p:txBody>
          <a:bodyPr wrap="square" rtlCol="0">
            <a:spAutoFit/>
          </a:bodyPr>
          <a:lstStyle/>
          <a:p>
            <a:pPr algn="ctr">
              <a:lnSpc>
                <a:spcPct val="125000"/>
              </a:lnSpc>
            </a:pPr>
            <a:r>
              <a:rPr lang="zh-CN" altLang="en-US" dirty="0">
                <a:latin typeface="Times New Roman" panose="02020603050405020304" pitchFamily="18" charset="0"/>
                <a:cs typeface="Times New Roman" panose="02020603050405020304" pitchFamily="18" charset="0"/>
              </a:rPr>
              <a:t>当系统关闭时，电池供电的保证时间信息不会丢失。</a:t>
            </a:r>
            <a:endParaRPr lang="zh-CN" altLang="en-US" dirty="0">
              <a:latin typeface="Times New Roman" panose="02020603050405020304" pitchFamily="18" charset="0"/>
              <a:cs typeface="Times New Roman" panose="02020603050405020304" pitchFamily="18" charset="0"/>
            </a:endParaRPr>
          </a:p>
        </p:txBody>
      </p:sp>
      <p:sp>
        <p:nvSpPr>
          <p:cNvPr id="23" name="文本框 22"/>
          <p:cNvSpPr txBox="1"/>
          <p:nvPr/>
        </p:nvSpPr>
        <p:spPr>
          <a:xfrm>
            <a:off x="6367869" y="5180893"/>
            <a:ext cx="2347544" cy="1476375"/>
          </a:xfrm>
          <a:prstGeom prst="rect">
            <a:avLst/>
          </a:prstGeom>
          <a:noFill/>
        </p:spPr>
        <p:txBody>
          <a:bodyPr wrap="square" rtlCol="0">
            <a:spAutoFit/>
          </a:bodyPr>
          <a:lstStyle/>
          <a:p>
            <a:pPr algn="ctr">
              <a:lnSpc>
                <a:spcPct val="125000"/>
              </a:lnSpc>
            </a:pPr>
            <a:r>
              <a:rPr lang="zh-CN" altLang="en-US" dirty="0">
                <a:latin typeface="Times New Roman" panose="02020603050405020304" pitchFamily="18" charset="0"/>
                <a:cs typeface="Times New Roman" panose="02020603050405020304" pitchFamily="18" charset="0"/>
              </a:rPr>
              <a:t>RTC由第一部分APB1接口连接到APB1总线和第二部分是一组可编程计数器组成。</a:t>
            </a:r>
            <a:endParaRPr lang="zh-CN" altLang="en-US" dirty="0">
              <a:latin typeface="Times New Roman" panose="02020603050405020304" pitchFamily="18" charset="0"/>
              <a:cs typeface="Times New Roman" panose="02020603050405020304" pitchFamily="18" charset="0"/>
            </a:endParaRPr>
          </a:p>
        </p:txBody>
      </p:sp>
      <p:sp>
        <p:nvSpPr>
          <p:cNvPr id="24" name="文本框 23"/>
          <p:cNvSpPr txBox="1"/>
          <p:nvPr/>
        </p:nvSpPr>
        <p:spPr>
          <a:xfrm>
            <a:off x="9181727" y="5180893"/>
            <a:ext cx="2347544" cy="1129665"/>
          </a:xfrm>
          <a:prstGeom prst="rect">
            <a:avLst/>
          </a:prstGeom>
          <a:noFill/>
        </p:spPr>
        <p:txBody>
          <a:bodyPr wrap="square" rtlCol="0">
            <a:spAutoFit/>
          </a:bodyPr>
          <a:lstStyle/>
          <a:p>
            <a:pPr algn="ctr">
              <a:lnSpc>
                <a:spcPct val="125000"/>
              </a:lnSpc>
            </a:pPr>
            <a:r>
              <a:rPr lang="zh-CN" altLang="en-US" dirty="0">
                <a:latin typeface="Times New Roman" panose="02020603050405020304" pitchFamily="18" charset="0"/>
                <a:cs typeface="Times New Roman" panose="02020603050405020304" pitchFamily="18" charset="0"/>
              </a:rPr>
              <a:t>在执行RTC操作之后，有必要确定操作是否完成。</a:t>
            </a:r>
            <a:endParaRPr lang="zh-CN" altLang="en-US" dirty="0">
              <a:latin typeface="Times New Roman" panose="02020603050405020304" pitchFamily="18" charset="0"/>
              <a:cs typeface="Times New Roman" panose="02020603050405020304" pitchFamily="18" charset="0"/>
            </a:endParaRPr>
          </a:p>
        </p:txBody>
      </p:sp>
      <p:sp>
        <p:nvSpPr>
          <p:cNvPr id="25" name="文本框 24"/>
          <p:cNvSpPr txBox="1"/>
          <p:nvPr/>
        </p:nvSpPr>
        <p:spPr>
          <a:xfrm>
            <a:off x="628808" y="4719228"/>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第一步</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sp>
        <p:nvSpPr>
          <p:cNvPr id="26" name="文本框 25"/>
          <p:cNvSpPr txBox="1"/>
          <p:nvPr/>
        </p:nvSpPr>
        <p:spPr>
          <a:xfrm>
            <a:off x="3442666" y="4719228"/>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第二步</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sp>
        <p:nvSpPr>
          <p:cNvPr id="27" name="文本框 26"/>
          <p:cNvSpPr txBox="1"/>
          <p:nvPr/>
        </p:nvSpPr>
        <p:spPr>
          <a:xfrm>
            <a:off x="6256524" y="4719228"/>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第三步</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sp>
        <p:nvSpPr>
          <p:cNvPr id="28" name="文本框 27"/>
          <p:cNvSpPr txBox="1"/>
          <p:nvPr/>
        </p:nvSpPr>
        <p:spPr>
          <a:xfrm>
            <a:off x="9070382" y="4719228"/>
            <a:ext cx="2570234" cy="460375"/>
          </a:xfrm>
          <a:prstGeom prst="rect">
            <a:avLst/>
          </a:prstGeom>
          <a:noFill/>
        </p:spPr>
        <p:txBody>
          <a:bodyPr wrap="square" rtlCol="0">
            <a:spAutoFit/>
          </a:bodyPr>
          <a:lstStyle/>
          <a:p>
            <a:pPr algn="ctr"/>
            <a:r>
              <a:rPr lang="zh-CN" altLang="en-US" sz="2400" b="1" dirty="0">
                <a:solidFill>
                  <a:schemeClr val="accent1"/>
                </a:solidFill>
                <a:latin typeface="Times New Roman" panose="02020603050405020304" pitchFamily="18" charset="0"/>
                <a:cs typeface="Times New Roman" panose="02020603050405020304" pitchFamily="18" charset="0"/>
              </a:rPr>
              <a:t>第四步</a:t>
            </a:r>
            <a:endParaRPr lang="zh-CN" altLang="en-US" sz="2400" b="1" dirty="0">
              <a:solidFill>
                <a:schemeClr val="accent1"/>
              </a:solidFill>
              <a:latin typeface="Times New Roman" panose="02020603050405020304" pitchFamily="18" charset="0"/>
              <a:cs typeface="Times New Roman" panose="02020603050405020304" pitchFamily="18" charset="0"/>
            </a:endParaRPr>
          </a:p>
        </p:txBody>
      </p:sp>
      <p:sp>
        <p:nvSpPr>
          <p:cNvPr id="29" name="同心圆 28"/>
          <p:cNvSpPr/>
          <p:nvPr/>
        </p:nvSpPr>
        <p:spPr>
          <a:xfrm>
            <a:off x="923325" y="2282652"/>
            <a:ext cx="1981200" cy="1981200"/>
          </a:xfrm>
          <a:prstGeom prst="donut">
            <a:avLst>
              <a:gd name="adj" fmla="val 4503"/>
            </a:avLst>
          </a:prstGeom>
          <a:solidFill>
            <a:srgbClr val="3C42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空心弧 29"/>
          <p:cNvSpPr/>
          <p:nvPr/>
        </p:nvSpPr>
        <p:spPr>
          <a:xfrm rot="10800000" flipV="1">
            <a:off x="845537" y="2204864"/>
            <a:ext cx="2136776" cy="2136776"/>
          </a:xfrm>
          <a:prstGeom prst="blockArc">
            <a:avLst>
              <a:gd name="adj1" fmla="val 10800000"/>
              <a:gd name="adj2" fmla="val 16200000"/>
              <a:gd name="adj3" fmla="val 12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1" name="文本框 30"/>
          <p:cNvSpPr txBox="1"/>
          <p:nvPr/>
        </p:nvSpPr>
        <p:spPr>
          <a:xfrm>
            <a:off x="882042" y="2857753"/>
            <a:ext cx="2063766" cy="830997"/>
          </a:xfrm>
          <a:prstGeom prst="rect">
            <a:avLst/>
          </a:prstGeom>
          <a:noFill/>
        </p:spPr>
        <p:txBody>
          <a:bodyPr wrap="square" rtlCol="0">
            <a:spAutoFit/>
          </a:bodyPr>
          <a:lstStyle/>
          <a:p>
            <a:pPr algn="ctr"/>
            <a:r>
              <a:rPr lang="en-US" altLang="zh-CN" sz="4800" b="1" dirty="0" smtClean="0">
                <a:solidFill>
                  <a:schemeClr val="accent1"/>
                </a:solidFill>
                <a:latin typeface="Times New Roman" panose="02020603050405020304" pitchFamily="18" charset="0"/>
                <a:cs typeface="Times New Roman" panose="02020603050405020304" pitchFamily="18" charset="0"/>
              </a:rPr>
              <a:t>25</a:t>
            </a:r>
            <a:r>
              <a:rPr lang="en-US" altLang="zh-CN" sz="4000" b="1" dirty="0" smtClean="0">
                <a:solidFill>
                  <a:schemeClr val="accent1"/>
                </a:solidFill>
                <a:latin typeface="Times New Roman" panose="02020603050405020304" pitchFamily="18" charset="0"/>
                <a:cs typeface="Times New Roman" panose="02020603050405020304" pitchFamily="18" charset="0"/>
              </a:rPr>
              <a:t>%</a:t>
            </a:r>
            <a:endParaRPr lang="zh-CN" altLang="en-US" sz="4000" b="1" dirty="0">
              <a:solidFill>
                <a:schemeClr val="accent1"/>
              </a:solidFill>
              <a:latin typeface="Times New Roman" panose="02020603050405020304" pitchFamily="18" charset="0"/>
              <a:cs typeface="Times New Roman" panose="02020603050405020304" pitchFamily="18" charset="0"/>
            </a:endParaRPr>
          </a:p>
        </p:txBody>
      </p:sp>
      <p:sp>
        <p:nvSpPr>
          <p:cNvPr id="32" name="同心圆 31"/>
          <p:cNvSpPr/>
          <p:nvPr/>
        </p:nvSpPr>
        <p:spPr>
          <a:xfrm>
            <a:off x="3737183" y="2282652"/>
            <a:ext cx="1981200" cy="1981200"/>
          </a:xfrm>
          <a:prstGeom prst="donut">
            <a:avLst>
              <a:gd name="adj" fmla="val 4503"/>
            </a:avLst>
          </a:prstGeom>
          <a:solidFill>
            <a:srgbClr val="3C42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空心弧 32"/>
          <p:cNvSpPr/>
          <p:nvPr/>
        </p:nvSpPr>
        <p:spPr>
          <a:xfrm rot="10800000" flipV="1">
            <a:off x="3659395" y="2204864"/>
            <a:ext cx="2136776" cy="2136776"/>
          </a:xfrm>
          <a:prstGeom prst="blockArc">
            <a:avLst>
              <a:gd name="adj1" fmla="val 5400000"/>
              <a:gd name="adj2" fmla="val 16200000"/>
              <a:gd name="adj3" fmla="val 12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文本框 33"/>
          <p:cNvSpPr txBox="1"/>
          <p:nvPr/>
        </p:nvSpPr>
        <p:spPr>
          <a:xfrm>
            <a:off x="3695900" y="2857753"/>
            <a:ext cx="2063766" cy="830997"/>
          </a:xfrm>
          <a:prstGeom prst="rect">
            <a:avLst/>
          </a:prstGeom>
          <a:noFill/>
        </p:spPr>
        <p:txBody>
          <a:bodyPr wrap="square" rtlCol="0">
            <a:spAutoFit/>
          </a:bodyPr>
          <a:lstStyle/>
          <a:p>
            <a:pPr algn="ctr"/>
            <a:r>
              <a:rPr lang="en-US" altLang="zh-CN" sz="4800" b="1" dirty="0" smtClean="0">
                <a:solidFill>
                  <a:schemeClr val="accent1"/>
                </a:solidFill>
                <a:latin typeface="Times New Roman" panose="02020603050405020304" pitchFamily="18" charset="0"/>
                <a:cs typeface="Times New Roman" panose="02020603050405020304" pitchFamily="18" charset="0"/>
              </a:rPr>
              <a:t>50</a:t>
            </a:r>
            <a:r>
              <a:rPr lang="en-US" altLang="zh-CN" sz="4000" b="1" dirty="0" smtClean="0">
                <a:solidFill>
                  <a:schemeClr val="accent1"/>
                </a:solidFill>
                <a:latin typeface="Times New Roman" panose="02020603050405020304" pitchFamily="18" charset="0"/>
                <a:cs typeface="Times New Roman" panose="02020603050405020304" pitchFamily="18" charset="0"/>
              </a:rPr>
              <a:t>%</a:t>
            </a:r>
            <a:endParaRPr lang="zh-CN" altLang="en-US" sz="4000" b="1" dirty="0">
              <a:solidFill>
                <a:schemeClr val="accent1"/>
              </a:solidFill>
              <a:latin typeface="Times New Roman" panose="02020603050405020304" pitchFamily="18" charset="0"/>
              <a:cs typeface="Times New Roman" panose="02020603050405020304" pitchFamily="18" charset="0"/>
            </a:endParaRPr>
          </a:p>
        </p:txBody>
      </p:sp>
      <p:sp>
        <p:nvSpPr>
          <p:cNvPr id="35" name="同心圆 34"/>
          <p:cNvSpPr/>
          <p:nvPr/>
        </p:nvSpPr>
        <p:spPr>
          <a:xfrm>
            <a:off x="6551041" y="2282652"/>
            <a:ext cx="1981200" cy="1981200"/>
          </a:xfrm>
          <a:prstGeom prst="donut">
            <a:avLst>
              <a:gd name="adj" fmla="val 4503"/>
            </a:avLst>
          </a:prstGeom>
          <a:solidFill>
            <a:srgbClr val="3C42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空心弧 35"/>
          <p:cNvSpPr/>
          <p:nvPr/>
        </p:nvSpPr>
        <p:spPr>
          <a:xfrm rot="10800000" flipV="1">
            <a:off x="6473253" y="2204864"/>
            <a:ext cx="2136776" cy="2136776"/>
          </a:xfrm>
          <a:prstGeom prst="blockArc">
            <a:avLst>
              <a:gd name="adj1" fmla="val 0"/>
              <a:gd name="adj2" fmla="val 16200000"/>
              <a:gd name="adj3" fmla="val 12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7" name="文本框 36"/>
          <p:cNvSpPr txBox="1"/>
          <p:nvPr/>
        </p:nvSpPr>
        <p:spPr>
          <a:xfrm>
            <a:off x="6509758" y="2857753"/>
            <a:ext cx="2063766" cy="830997"/>
          </a:xfrm>
          <a:prstGeom prst="rect">
            <a:avLst/>
          </a:prstGeom>
          <a:noFill/>
        </p:spPr>
        <p:txBody>
          <a:bodyPr wrap="square" rtlCol="0">
            <a:spAutoFit/>
          </a:bodyPr>
          <a:lstStyle/>
          <a:p>
            <a:pPr algn="ctr"/>
            <a:r>
              <a:rPr lang="en-US" altLang="zh-CN" sz="4800" b="1" dirty="0" smtClean="0">
                <a:solidFill>
                  <a:schemeClr val="accent1"/>
                </a:solidFill>
                <a:latin typeface="Times New Roman" panose="02020603050405020304" pitchFamily="18" charset="0"/>
                <a:cs typeface="Times New Roman" panose="02020603050405020304" pitchFamily="18" charset="0"/>
              </a:rPr>
              <a:t>75</a:t>
            </a:r>
            <a:r>
              <a:rPr lang="en-US" altLang="zh-CN" sz="4000" b="1" dirty="0" smtClean="0">
                <a:solidFill>
                  <a:schemeClr val="accent1"/>
                </a:solidFill>
                <a:latin typeface="Times New Roman" panose="02020603050405020304" pitchFamily="18" charset="0"/>
                <a:cs typeface="Times New Roman" panose="02020603050405020304" pitchFamily="18" charset="0"/>
              </a:rPr>
              <a:t>%</a:t>
            </a:r>
            <a:endParaRPr lang="zh-CN" altLang="en-US" sz="4000" b="1" dirty="0">
              <a:solidFill>
                <a:schemeClr val="accent1"/>
              </a:solidFill>
              <a:latin typeface="Times New Roman" panose="02020603050405020304" pitchFamily="18" charset="0"/>
              <a:cs typeface="Times New Roman" panose="02020603050405020304" pitchFamily="18" charset="0"/>
            </a:endParaRPr>
          </a:p>
        </p:txBody>
      </p:sp>
      <p:sp>
        <p:nvSpPr>
          <p:cNvPr id="38" name="同心圆 37"/>
          <p:cNvSpPr/>
          <p:nvPr/>
        </p:nvSpPr>
        <p:spPr>
          <a:xfrm>
            <a:off x="9364899" y="2282652"/>
            <a:ext cx="1981200" cy="1981200"/>
          </a:xfrm>
          <a:prstGeom prst="donut">
            <a:avLst>
              <a:gd name="adj" fmla="val 4503"/>
            </a:avLst>
          </a:prstGeom>
          <a:solidFill>
            <a:srgbClr val="3C42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空心弧 38"/>
          <p:cNvSpPr/>
          <p:nvPr/>
        </p:nvSpPr>
        <p:spPr>
          <a:xfrm rot="10800000" flipV="1">
            <a:off x="9287111" y="2204864"/>
            <a:ext cx="2136776" cy="2136776"/>
          </a:xfrm>
          <a:prstGeom prst="blockArc">
            <a:avLst>
              <a:gd name="adj1" fmla="val 18360000"/>
              <a:gd name="adj2" fmla="val 16200000"/>
              <a:gd name="adj3" fmla="val 123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文本框 39"/>
          <p:cNvSpPr txBox="1"/>
          <p:nvPr/>
        </p:nvSpPr>
        <p:spPr>
          <a:xfrm>
            <a:off x="9323616" y="2857753"/>
            <a:ext cx="2063766" cy="830997"/>
          </a:xfrm>
          <a:prstGeom prst="rect">
            <a:avLst/>
          </a:prstGeom>
          <a:noFill/>
        </p:spPr>
        <p:txBody>
          <a:bodyPr wrap="square" rtlCol="0">
            <a:spAutoFit/>
          </a:bodyPr>
          <a:lstStyle/>
          <a:p>
            <a:pPr algn="ctr"/>
            <a:r>
              <a:rPr lang="en-US" altLang="zh-CN" sz="4800" b="1" dirty="0" smtClean="0">
                <a:solidFill>
                  <a:schemeClr val="accent1"/>
                </a:solidFill>
                <a:latin typeface="Times New Roman" panose="02020603050405020304" pitchFamily="18" charset="0"/>
                <a:cs typeface="Times New Roman" panose="02020603050405020304" pitchFamily="18" charset="0"/>
              </a:rPr>
              <a:t>90</a:t>
            </a:r>
            <a:r>
              <a:rPr lang="en-US" altLang="zh-CN" sz="4000" b="1" dirty="0" smtClean="0">
                <a:solidFill>
                  <a:schemeClr val="accent1"/>
                </a:solidFill>
                <a:latin typeface="Times New Roman" panose="02020603050405020304" pitchFamily="18" charset="0"/>
                <a:cs typeface="Times New Roman" panose="02020603050405020304" pitchFamily="18" charset="0"/>
              </a:rPr>
              <a:t>%</a:t>
            </a:r>
            <a:endParaRPr lang="zh-CN" altLang="en-US" sz="4000" b="1" dirty="0">
              <a:solidFill>
                <a:schemeClr val="accent1"/>
              </a:solidFill>
              <a:latin typeface="Times New Roman" panose="02020603050405020304" pitchFamily="18" charset="0"/>
              <a:cs typeface="Times New Roman" panose="02020603050405020304" pitchFamily="18" charset="0"/>
            </a:endParaRPr>
          </a:p>
        </p:txBody>
      </p:sp>
      <p:grpSp>
        <p:nvGrpSpPr>
          <p:cNvPr id="3" name="组合 2"/>
          <p:cNvGrpSpPr/>
          <p:nvPr/>
        </p:nvGrpSpPr>
        <p:grpSpPr>
          <a:xfrm>
            <a:off x="0" y="331837"/>
            <a:ext cx="12192000" cy="720626"/>
            <a:chOff x="0" y="331837"/>
            <a:chExt cx="12192000" cy="720626"/>
          </a:xfrm>
        </p:grpSpPr>
        <p:sp>
          <p:nvSpPr>
            <p:cNvPr id="41" name="矩形 40"/>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722120" y="368985"/>
              <a:ext cx="2304256" cy="645160"/>
            </a:xfrm>
            <a:prstGeom prst="rect">
              <a:avLst/>
            </a:prstGeom>
            <a:noFill/>
          </p:spPr>
          <p:txBody>
            <a:bodyPr wrap="square" rtlCol="0">
              <a:spAutoFit/>
            </a:bodyPr>
            <a:lstStyle/>
            <a:p>
              <a:r>
                <a:rPr lang="zh-CN" altLang="en-US" sz="3600" dirty="0" smtClean="0"/>
                <a:t>软件设计</a:t>
              </a:r>
              <a:endParaRPr lang="zh-CN" altLang="en-US" sz="3600" dirty="0"/>
            </a:p>
          </p:txBody>
        </p:sp>
        <p:sp>
          <p:nvSpPr>
            <p:cNvPr id="44" name="矩形 43"/>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44"/>
            <p:cNvSpPr txBox="1"/>
            <p:nvPr/>
          </p:nvSpPr>
          <p:spPr>
            <a:xfrm>
              <a:off x="3125104" y="430540"/>
              <a:ext cx="4555072" cy="521970"/>
            </a:xfrm>
            <a:prstGeom prst="rect">
              <a:avLst/>
            </a:prstGeom>
            <a:noFill/>
          </p:spPr>
          <p:txBody>
            <a:bodyPr wrap="square" rtlCol="0">
              <a:spAutoFit/>
            </a:bodyPr>
            <a:lstStyle/>
            <a:p>
              <a:r>
                <a:rPr lang="zh-CN" altLang="en-US" sz="2800" dirty="0" smtClean="0">
                  <a:solidFill>
                    <a:schemeClr val="bg2"/>
                  </a:solidFill>
                </a:rPr>
                <a:t>时钟程序模块</a:t>
              </a:r>
              <a:endParaRPr lang="zh-CN" altLang="en-US" sz="2800" dirty="0">
                <a:solidFill>
                  <a:schemeClr val="bg2"/>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5796">
        <p14:flip dir="r"/>
      </p:transition>
    </mc:Choice>
    <mc:Fallback>
      <p:transition spd="slow" advTm="579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 calcmode="lin" valueType="num">
                                      <p:cBhvr>
                                        <p:cTn id="10" dur="500" fill="hold"/>
                                        <p:tgtEl>
                                          <p:spTgt spid="29"/>
                                        </p:tgtEl>
                                        <p:attrNameLst>
                                          <p:attrName>ppt_w</p:attrName>
                                        </p:attrNameLst>
                                      </p:cBhvr>
                                      <p:tavLst>
                                        <p:tav tm="0">
                                          <p:val>
                                            <p:fltVal val="0"/>
                                          </p:val>
                                        </p:tav>
                                        <p:tav tm="100000">
                                          <p:val>
                                            <p:strVal val="#ppt_w"/>
                                          </p:val>
                                        </p:tav>
                                      </p:tavLst>
                                    </p:anim>
                                    <p:anim calcmode="lin" valueType="num">
                                      <p:cBhvr>
                                        <p:cTn id="11" dur="500" fill="hold"/>
                                        <p:tgtEl>
                                          <p:spTgt spid="29"/>
                                        </p:tgtEl>
                                        <p:attrNameLst>
                                          <p:attrName>ppt_h</p:attrName>
                                        </p:attrNameLst>
                                      </p:cBhvr>
                                      <p:tavLst>
                                        <p:tav tm="0">
                                          <p:val>
                                            <p:fltVal val="0"/>
                                          </p:val>
                                        </p:tav>
                                        <p:tav tm="100000">
                                          <p:val>
                                            <p:strVal val="#ppt_h"/>
                                          </p:val>
                                        </p:tav>
                                      </p:tavLst>
                                    </p:anim>
                                    <p:animEffect transition="in" filter="fade">
                                      <p:cBhvr>
                                        <p:cTn id="12" dur="500"/>
                                        <p:tgtEl>
                                          <p:spTgt spid="29"/>
                                        </p:tgtEl>
                                      </p:cBhvr>
                                    </p:animEffect>
                                  </p:childTnLst>
                                </p:cTn>
                              </p:par>
                              <p:par>
                                <p:cTn id="13" presetID="53" presetClass="entr" presetSubtype="16" fill="hold" grpId="0" nodeType="withEffect">
                                  <p:stCondLst>
                                    <p:cond delay="300"/>
                                  </p:stCondLst>
                                  <p:childTnLst>
                                    <p:set>
                                      <p:cBhvr>
                                        <p:cTn id="14" dur="1" fill="hold">
                                          <p:stCondLst>
                                            <p:cond delay="0"/>
                                          </p:stCondLst>
                                        </p:cTn>
                                        <p:tgtEl>
                                          <p:spTgt spid="32"/>
                                        </p:tgtEl>
                                        <p:attrNameLst>
                                          <p:attrName>style.visibility</p:attrName>
                                        </p:attrNameLst>
                                      </p:cBhvr>
                                      <p:to>
                                        <p:strVal val="visible"/>
                                      </p:to>
                                    </p:set>
                                    <p:anim calcmode="lin" valueType="num">
                                      <p:cBhvr>
                                        <p:cTn id="15" dur="500" fill="hold"/>
                                        <p:tgtEl>
                                          <p:spTgt spid="32"/>
                                        </p:tgtEl>
                                        <p:attrNameLst>
                                          <p:attrName>ppt_w</p:attrName>
                                        </p:attrNameLst>
                                      </p:cBhvr>
                                      <p:tavLst>
                                        <p:tav tm="0">
                                          <p:val>
                                            <p:fltVal val="0"/>
                                          </p:val>
                                        </p:tav>
                                        <p:tav tm="100000">
                                          <p:val>
                                            <p:strVal val="#ppt_w"/>
                                          </p:val>
                                        </p:tav>
                                      </p:tavLst>
                                    </p:anim>
                                    <p:anim calcmode="lin" valueType="num">
                                      <p:cBhvr>
                                        <p:cTn id="16" dur="500" fill="hold"/>
                                        <p:tgtEl>
                                          <p:spTgt spid="32"/>
                                        </p:tgtEl>
                                        <p:attrNameLst>
                                          <p:attrName>ppt_h</p:attrName>
                                        </p:attrNameLst>
                                      </p:cBhvr>
                                      <p:tavLst>
                                        <p:tav tm="0">
                                          <p:val>
                                            <p:fltVal val="0"/>
                                          </p:val>
                                        </p:tav>
                                        <p:tav tm="100000">
                                          <p:val>
                                            <p:strVal val="#ppt_h"/>
                                          </p:val>
                                        </p:tav>
                                      </p:tavLst>
                                    </p:anim>
                                    <p:animEffect transition="in" filter="fade">
                                      <p:cBhvr>
                                        <p:cTn id="17" dur="500"/>
                                        <p:tgtEl>
                                          <p:spTgt spid="32"/>
                                        </p:tgtEl>
                                      </p:cBhvr>
                                    </p:animEffect>
                                  </p:childTnLst>
                                </p:cTn>
                              </p:par>
                              <p:par>
                                <p:cTn id="18" presetID="53" presetClass="entr" presetSubtype="16" fill="hold" grpId="0" nodeType="withEffect">
                                  <p:stCondLst>
                                    <p:cond delay="600"/>
                                  </p:stCondLst>
                                  <p:childTnLst>
                                    <p:set>
                                      <p:cBhvr>
                                        <p:cTn id="19" dur="1" fill="hold">
                                          <p:stCondLst>
                                            <p:cond delay="0"/>
                                          </p:stCondLst>
                                        </p:cTn>
                                        <p:tgtEl>
                                          <p:spTgt spid="35"/>
                                        </p:tgtEl>
                                        <p:attrNameLst>
                                          <p:attrName>style.visibility</p:attrName>
                                        </p:attrNameLst>
                                      </p:cBhvr>
                                      <p:to>
                                        <p:strVal val="visible"/>
                                      </p:to>
                                    </p:set>
                                    <p:anim calcmode="lin" valueType="num">
                                      <p:cBhvr>
                                        <p:cTn id="20" dur="500" fill="hold"/>
                                        <p:tgtEl>
                                          <p:spTgt spid="35"/>
                                        </p:tgtEl>
                                        <p:attrNameLst>
                                          <p:attrName>ppt_w</p:attrName>
                                        </p:attrNameLst>
                                      </p:cBhvr>
                                      <p:tavLst>
                                        <p:tav tm="0">
                                          <p:val>
                                            <p:fltVal val="0"/>
                                          </p:val>
                                        </p:tav>
                                        <p:tav tm="100000">
                                          <p:val>
                                            <p:strVal val="#ppt_w"/>
                                          </p:val>
                                        </p:tav>
                                      </p:tavLst>
                                    </p:anim>
                                    <p:anim calcmode="lin" valueType="num">
                                      <p:cBhvr>
                                        <p:cTn id="21" dur="500" fill="hold"/>
                                        <p:tgtEl>
                                          <p:spTgt spid="35"/>
                                        </p:tgtEl>
                                        <p:attrNameLst>
                                          <p:attrName>ppt_h</p:attrName>
                                        </p:attrNameLst>
                                      </p:cBhvr>
                                      <p:tavLst>
                                        <p:tav tm="0">
                                          <p:val>
                                            <p:fltVal val="0"/>
                                          </p:val>
                                        </p:tav>
                                        <p:tav tm="100000">
                                          <p:val>
                                            <p:strVal val="#ppt_h"/>
                                          </p:val>
                                        </p:tav>
                                      </p:tavLst>
                                    </p:anim>
                                    <p:animEffect transition="in" filter="fade">
                                      <p:cBhvr>
                                        <p:cTn id="22" dur="500"/>
                                        <p:tgtEl>
                                          <p:spTgt spid="35"/>
                                        </p:tgtEl>
                                      </p:cBhvr>
                                    </p:animEffect>
                                  </p:childTnLst>
                                </p:cTn>
                              </p:par>
                              <p:par>
                                <p:cTn id="23" presetID="53" presetClass="entr" presetSubtype="16" fill="hold" grpId="0" nodeType="withEffect">
                                  <p:stCondLst>
                                    <p:cond delay="900"/>
                                  </p:stCondLst>
                                  <p:childTnLst>
                                    <p:set>
                                      <p:cBhvr>
                                        <p:cTn id="24" dur="1" fill="hold">
                                          <p:stCondLst>
                                            <p:cond delay="0"/>
                                          </p:stCondLst>
                                        </p:cTn>
                                        <p:tgtEl>
                                          <p:spTgt spid="38"/>
                                        </p:tgtEl>
                                        <p:attrNameLst>
                                          <p:attrName>style.visibility</p:attrName>
                                        </p:attrNameLst>
                                      </p:cBhvr>
                                      <p:to>
                                        <p:strVal val="visible"/>
                                      </p:to>
                                    </p:set>
                                    <p:anim calcmode="lin" valueType="num">
                                      <p:cBhvr>
                                        <p:cTn id="25" dur="500" fill="hold"/>
                                        <p:tgtEl>
                                          <p:spTgt spid="38"/>
                                        </p:tgtEl>
                                        <p:attrNameLst>
                                          <p:attrName>ppt_w</p:attrName>
                                        </p:attrNameLst>
                                      </p:cBhvr>
                                      <p:tavLst>
                                        <p:tav tm="0">
                                          <p:val>
                                            <p:fltVal val="0"/>
                                          </p:val>
                                        </p:tav>
                                        <p:tav tm="100000">
                                          <p:val>
                                            <p:strVal val="#ppt_w"/>
                                          </p:val>
                                        </p:tav>
                                      </p:tavLst>
                                    </p:anim>
                                    <p:anim calcmode="lin" valueType="num">
                                      <p:cBhvr>
                                        <p:cTn id="26" dur="500" fill="hold"/>
                                        <p:tgtEl>
                                          <p:spTgt spid="38"/>
                                        </p:tgtEl>
                                        <p:attrNameLst>
                                          <p:attrName>ppt_h</p:attrName>
                                        </p:attrNameLst>
                                      </p:cBhvr>
                                      <p:tavLst>
                                        <p:tav tm="0">
                                          <p:val>
                                            <p:fltVal val="0"/>
                                          </p:val>
                                        </p:tav>
                                        <p:tav tm="100000">
                                          <p:val>
                                            <p:strVal val="#ppt_h"/>
                                          </p:val>
                                        </p:tav>
                                      </p:tavLst>
                                    </p:anim>
                                    <p:animEffect transition="in" filter="fade">
                                      <p:cBhvr>
                                        <p:cTn id="27" dur="500"/>
                                        <p:tgtEl>
                                          <p:spTgt spid="38"/>
                                        </p:tgtEl>
                                      </p:cBhvr>
                                    </p:animEffect>
                                  </p:childTnLst>
                                </p:cTn>
                              </p:par>
                              <p:par>
                                <p:cTn id="28" presetID="10" presetClass="entr" presetSubtype="0" fill="hold" grpId="0" nodeType="withEffect">
                                  <p:stCondLst>
                                    <p:cond delay="120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1500"/>
                                  </p:stCondLst>
                                  <p:childTnLst>
                                    <p:set>
                                      <p:cBhvr>
                                        <p:cTn id="32" dur="1" fill="hold">
                                          <p:stCondLst>
                                            <p:cond delay="0"/>
                                          </p:stCondLst>
                                        </p:cTn>
                                        <p:tgtEl>
                                          <p:spTgt spid="33"/>
                                        </p:tgtEl>
                                        <p:attrNameLst>
                                          <p:attrName>style.visibility</p:attrName>
                                        </p:attrNameLst>
                                      </p:cBhvr>
                                      <p:to>
                                        <p:strVal val="visible"/>
                                      </p:to>
                                    </p:set>
                                    <p:animEffect transition="in" filter="fade">
                                      <p:cBhvr>
                                        <p:cTn id="33" dur="500"/>
                                        <p:tgtEl>
                                          <p:spTgt spid="33"/>
                                        </p:tgtEl>
                                      </p:cBhvr>
                                    </p:animEffect>
                                  </p:childTnLst>
                                </p:cTn>
                              </p:par>
                              <p:par>
                                <p:cTn id="34" presetID="10" presetClass="entr" presetSubtype="0" fill="hold" grpId="0" nodeType="withEffect">
                                  <p:stCondLst>
                                    <p:cond delay="180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500"/>
                                        <p:tgtEl>
                                          <p:spTgt spid="36"/>
                                        </p:tgtEl>
                                      </p:cBhvr>
                                    </p:animEffect>
                                  </p:childTnLst>
                                </p:cTn>
                              </p:par>
                              <p:par>
                                <p:cTn id="37" presetID="10" presetClass="entr" presetSubtype="0" fill="hold" grpId="0" nodeType="withEffect">
                                  <p:stCondLst>
                                    <p:cond delay="2100"/>
                                  </p:stCondLst>
                                  <p:childTnLst>
                                    <p:set>
                                      <p:cBhvr>
                                        <p:cTn id="38" dur="1" fill="hold">
                                          <p:stCondLst>
                                            <p:cond delay="0"/>
                                          </p:stCondLst>
                                        </p:cTn>
                                        <p:tgtEl>
                                          <p:spTgt spid="39"/>
                                        </p:tgtEl>
                                        <p:attrNameLst>
                                          <p:attrName>style.visibility</p:attrName>
                                        </p:attrNameLst>
                                      </p:cBhvr>
                                      <p:to>
                                        <p:strVal val="visible"/>
                                      </p:to>
                                    </p:set>
                                    <p:animEffect transition="in" filter="fade">
                                      <p:cBhvr>
                                        <p:cTn id="39" dur="500"/>
                                        <p:tgtEl>
                                          <p:spTgt spid="39"/>
                                        </p:tgtEl>
                                      </p:cBhvr>
                                    </p:animEffect>
                                  </p:childTnLst>
                                </p:cTn>
                              </p:par>
                              <p:par>
                                <p:cTn id="40" presetID="53" presetClass="entr" presetSubtype="16" fill="hold" grpId="0" nodeType="withEffect">
                                  <p:stCondLst>
                                    <p:cond delay="2400"/>
                                  </p:stCondLst>
                                  <p:childTnLst>
                                    <p:set>
                                      <p:cBhvr>
                                        <p:cTn id="41" dur="1" fill="hold">
                                          <p:stCondLst>
                                            <p:cond delay="0"/>
                                          </p:stCondLst>
                                        </p:cTn>
                                        <p:tgtEl>
                                          <p:spTgt spid="31"/>
                                        </p:tgtEl>
                                        <p:attrNameLst>
                                          <p:attrName>style.visibility</p:attrName>
                                        </p:attrNameLst>
                                      </p:cBhvr>
                                      <p:to>
                                        <p:strVal val="visible"/>
                                      </p:to>
                                    </p:set>
                                    <p:anim calcmode="lin" valueType="num">
                                      <p:cBhvr>
                                        <p:cTn id="42" dur="500" fill="hold"/>
                                        <p:tgtEl>
                                          <p:spTgt spid="31"/>
                                        </p:tgtEl>
                                        <p:attrNameLst>
                                          <p:attrName>ppt_w</p:attrName>
                                        </p:attrNameLst>
                                      </p:cBhvr>
                                      <p:tavLst>
                                        <p:tav tm="0">
                                          <p:val>
                                            <p:fltVal val="0"/>
                                          </p:val>
                                        </p:tav>
                                        <p:tav tm="100000">
                                          <p:val>
                                            <p:strVal val="#ppt_w"/>
                                          </p:val>
                                        </p:tav>
                                      </p:tavLst>
                                    </p:anim>
                                    <p:anim calcmode="lin" valueType="num">
                                      <p:cBhvr>
                                        <p:cTn id="43" dur="500" fill="hold"/>
                                        <p:tgtEl>
                                          <p:spTgt spid="31"/>
                                        </p:tgtEl>
                                        <p:attrNameLst>
                                          <p:attrName>ppt_h</p:attrName>
                                        </p:attrNameLst>
                                      </p:cBhvr>
                                      <p:tavLst>
                                        <p:tav tm="0">
                                          <p:val>
                                            <p:fltVal val="0"/>
                                          </p:val>
                                        </p:tav>
                                        <p:tav tm="100000">
                                          <p:val>
                                            <p:strVal val="#ppt_h"/>
                                          </p:val>
                                        </p:tav>
                                      </p:tavLst>
                                    </p:anim>
                                    <p:animEffect transition="in" filter="fade">
                                      <p:cBhvr>
                                        <p:cTn id="44" dur="500"/>
                                        <p:tgtEl>
                                          <p:spTgt spid="31"/>
                                        </p:tgtEl>
                                      </p:cBhvr>
                                    </p:animEffect>
                                  </p:childTnLst>
                                </p:cTn>
                              </p:par>
                              <p:par>
                                <p:cTn id="45" presetID="32" presetClass="emph" presetSubtype="0" fill="hold" grpId="1" nodeType="withEffect">
                                  <p:stCondLst>
                                    <p:cond delay="2400"/>
                                  </p:stCondLst>
                                  <p:childTnLst>
                                    <p:animRot by="120000">
                                      <p:cBhvr>
                                        <p:cTn id="46" dur="50" fill="hold">
                                          <p:stCondLst>
                                            <p:cond delay="0"/>
                                          </p:stCondLst>
                                        </p:cTn>
                                        <p:tgtEl>
                                          <p:spTgt spid="30"/>
                                        </p:tgtEl>
                                        <p:attrNameLst>
                                          <p:attrName>r</p:attrName>
                                        </p:attrNameLst>
                                      </p:cBhvr>
                                    </p:animRot>
                                    <p:animRot by="-240000">
                                      <p:cBhvr>
                                        <p:cTn id="47" dur="100" fill="hold">
                                          <p:stCondLst>
                                            <p:cond delay="100"/>
                                          </p:stCondLst>
                                        </p:cTn>
                                        <p:tgtEl>
                                          <p:spTgt spid="30"/>
                                        </p:tgtEl>
                                        <p:attrNameLst>
                                          <p:attrName>r</p:attrName>
                                        </p:attrNameLst>
                                      </p:cBhvr>
                                    </p:animRot>
                                    <p:animRot by="240000">
                                      <p:cBhvr>
                                        <p:cTn id="48" dur="100" fill="hold">
                                          <p:stCondLst>
                                            <p:cond delay="200"/>
                                          </p:stCondLst>
                                        </p:cTn>
                                        <p:tgtEl>
                                          <p:spTgt spid="30"/>
                                        </p:tgtEl>
                                        <p:attrNameLst>
                                          <p:attrName>r</p:attrName>
                                        </p:attrNameLst>
                                      </p:cBhvr>
                                    </p:animRot>
                                    <p:animRot by="-240000">
                                      <p:cBhvr>
                                        <p:cTn id="49" dur="100" fill="hold">
                                          <p:stCondLst>
                                            <p:cond delay="300"/>
                                          </p:stCondLst>
                                        </p:cTn>
                                        <p:tgtEl>
                                          <p:spTgt spid="30"/>
                                        </p:tgtEl>
                                        <p:attrNameLst>
                                          <p:attrName>r</p:attrName>
                                        </p:attrNameLst>
                                      </p:cBhvr>
                                    </p:animRot>
                                    <p:animRot by="120000">
                                      <p:cBhvr>
                                        <p:cTn id="50" dur="100" fill="hold">
                                          <p:stCondLst>
                                            <p:cond delay="400"/>
                                          </p:stCondLst>
                                        </p:cTn>
                                        <p:tgtEl>
                                          <p:spTgt spid="30"/>
                                        </p:tgtEl>
                                        <p:attrNameLst>
                                          <p:attrName>r</p:attrName>
                                        </p:attrNameLst>
                                      </p:cBhvr>
                                    </p:animRot>
                                  </p:childTnLst>
                                </p:cTn>
                              </p:par>
                              <p:par>
                                <p:cTn id="51" presetID="32" presetClass="emph" presetSubtype="0" fill="hold" grpId="1" nodeType="withEffect">
                                  <p:stCondLst>
                                    <p:cond delay="2400"/>
                                  </p:stCondLst>
                                  <p:childTnLst>
                                    <p:animRot by="120000">
                                      <p:cBhvr>
                                        <p:cTn id="52" dur="50" fill="hold">
                                          <p:stCondLst>
                                            <p:cond delay="0"/>
                                          </p:stCondLst>
                                        </p:cTn>
                                        <p:tgtEl>
                                          <p:spTgt spid="33"/>
                                        </p:tgtEl>
                                        <p:attrNameLst>
                                          <p:attrName>r</p:attrName>
                                        </p:attrNameLst>
                                      </p:cBhvr>
                                    </p:animRot>
                                    <p:animRot by="-240000">
                                      <p:cBhvr>
                                        <p:cTn id="53" dur="100" fill="hold">
                                          <p:stCondLst>
                                            <p:cond delay="100"/>
                                          </p:stCondLst>
                                        </p:cTn>
                                        <p:tgtEl>
                                          <p:spTgt spid="33"/>
                                        </p:tgtEl>
                                        <p:attrNameLst>
                                          <p:attrName>r</p:attrName>
                                        </p:attrNameLst>
                                      </p:cBhvr>
                                    </p:animRot>
                                    <p:animRot by="240000">
                                      <p:cBhvr>
                                        <p:cTn id="54" dur="100" fill="hold">
                                          <p:stCondLst>
                                            <p:cond delay="200"/>
                                          </p:stCondLst>
                                        </p:cTn>
                                        <p:tgtEl>
                                          <p:spTgt spid="33"/>
                                        </p:tgtEl>
                                        <p:attrNameLst>
                                          <p:attrName>r</p:attrName>
                                        </p:attrNameLst>
                                      </p:cBhvr>
                                    </p:animRot>
                                    <p:animRot by="-240000">
                                      <p:cBhvr>
                                        <p:cTn id="55" dur="100" fill="hold">
                                          <p:stCondLst>
                                            <p:cond delay="300"/>
                                          </p:stCondLst>
                                        </p:cTn>
                                        <p:tgtEl>
                                          <p:spTgt spid="33"/>
                                        </p:tgtEl>
                                        <p:attrNameLst>
                                          <p:attrName>r</p:attrName>
                                        </p:attrNameLst>
                                      </p:cBhvr>
                                    </p:animRot>
                                    <p:animRot by="120000">
                                      <p:cBhvr>
                                        <p:cTn id="56" dur="100" fill="hold">
                                          <p:stCondLst>
                                            <p:cond delay="400"/>
                                          </p:stCondLst>
                                        </p:cTn>
                                        <p:tgtEl>
                                          <p:spTgt spid="33"/>
                                        </p:tgtEl>
                                        <p:attrNameLst>
                                          <p:attrName>r</p:attrName>
                                        </p:attrNameLst>
                                      </p:cBhvr>
                                    </p:animRot>
                                  </p:childTnLst>
                                </p:cTn>
                              </p:par>
                              <p:par>
                                <p:cTn id="57" presetID="32" presetClass="emph" presetSubtype="0" fill="hold" grpId="1" nodeType="withEffect">
                                  <p:stCondLst>
                                    <p:cond delay="2400"/>
                                  </p:stCondLst>
                                  <p:childTnLst>
                                    <p:animRot by="120000">
                                      <p:cBhvr>
                                        <p:cTn id="58" dur="50" fill="hold">
                                          <p:stCondLst>
                                            <p:cond delay="0"/>
                                          </p:stCondLst>
                                        </p:cTn>
                                        <p:tgtEl>
                                          <p:spTgt spid="36"/>
                                        </p:tgtEl>
                                        <p:attrNameLst>
                                          <p:attrName>r</p:attrName>
                                        </p:attrNameLst>
                                      </p:cBhvr>
                                    </p:animRot>
                                    <p:animRot by="-240000">
                                      <p:cBhvr>
                                        <p:cTn id="59" dur="100" fill="hold">
                                          <p:stCondLst>
                                            <p:cond delay="100"/>
                                          </p:stCondLst>
                                        </p:cTn>
                                        <p:tgtEl>
                                          <p:spTgt spid="36"/>
                                        </p:tgtEl>
                                        <p:attrNameLst>
                                          <p:attrName>r</p:attrName>
                                        </p:attrNameLst>
                                      </p:cBhvr>
                                    </p:animRot>
                                    <p:animRot by="240000">
                                      <p:cBhvr>
                                        <p:cTn id="60" dur="100" fill="hold">
                                          <p:stCondLst>
                                            <p:cond delay="200"/>
                                          </p:stCondLst>
                                        </p:cTn>
                                        <p:tgtEl>
                                          <p:spTgt spid="36"/>
                                        </p:tgtEl>
                                        <p:attrNameLst>
                                          <p:attrName>r</p:attrName>
                                        </p:attrNameLst>
                                      </p:cBhvr>
                                    </p:animRot>
                                    <p:animRot by="-240000">
                                      <p:cBhvr>
                                        <p:cTn id="61" dur="100" fill="hold">
                                          <p:stCondLst>
                                            <p:cond delay="300"/>
                                          </p:stCondLst>
                                        </p:cTn>
                                        <p:tgtEl>
                                          <p:spTgt spid="36"/>
                                        </p:tgtEl>
                                        <p:attrNameLst>
                                          <p:attrName>r</p:attrName>
                                        </p:attrNameLst>
                                      </p:cBhvr>
                                    </p:animRot>
                                    <p:animRot by="120000">
                                      <p:cBhvr>
                                        <p:cTn id="62" dur="100" fill="hold">
                                          <p:stCondLst>
                                            <p:cond delay="400"/>
                                          </p:stCondLst>
                                        </p:cTn>
                                        <p:tgtEl>
                                          <p:spTgt spid="36"/>
                                        </p:tgtEl>
                                        <p:attrNameLst>
                                          <p:attrName>r</p:attrName>
                                        </p:attrNameLst>
                                      </p:cBhvr>
                                    </p:animRot>
                                  </p:childTnLst>
                                </p:cTn>
                              </p:par>
                              <p:par>
                                <p:cTn id="63" presetID="32" presetClass="emph" presetSubtype="0" fill="hold" grpId="1" nodeType="withEffect">
                                  <p:stCondLst>
                                    <p:cond delay="2400"/>
                                  </p:stCondLst>
                                  <p:childTnLst>
                                    <p:animRot by="120000">
                                      <p:cBhvr>
                                        <p:cTn id="64" dur="50" fill="hold">
                                          <p:stCondLst>
                                            <p:cond delay="0"/>
                                          </p:stCondLst>
                                        </p:cTn>
                                        <p:tgtEl>
                                          <p:spTgt spid="39"/>
                                        </p:tgtEl>
                                        <p:attrNameLst>
                                          <p:attrName>r</p:attrName>
                                        </p:attrNameLst>
                                      </p:cBhvr>
                                    </p:animRot>
                                    <p:animRot by="-240000">
                                      <p:cBhvr>
                                        <p:cTn id="65" dur="100" fill="hold">
                                          <p:stCondLst>
                                            <p:cond delay="100"/>
                                          </p:stCondLst>
                                        </p:cTn>
                                        <p:tgtEl>
                                          <p:spTgt spid="39"/>
                                        </p:tgtEl>
                                        <p:attrNameLst>
                                          <p:attrName>r</p:attrName>
                                        </p:attrNameLst>
                                      </p:cBhvr>
                                    </p:animRot>
                                    <p:animRot by="240000">
                                      <p:cBhvr>
                                        <p:cTn id="66" dur="100" fill="hold">
                                          <p:stCondLst>
                                            <p:cond delay="200"/>
                                          </p:stCondLst>
                                        </p:cTn>
                                        <p:tgtEl>
                                          <p:spTgt spid="39"/>
                                        </p:tgtEl>
                                        <p:attrNameLst>
                                          <p:attrName>r</p:attrName>
                                        </p:attrNameLst>
                                      </p:cBhvr>
                                    </p:animRot>
                                    <p:animRot by="-240000">
                                      <p:cBhvr>
                                        <p:cTn id="67" dur="100" fill="hold">
                                          <p:stCondLst>
                                            <p:cond delay="300"/>
                                          </p:stCondLst>
                                        </p:cTn>
                                        <p:tgtEl>
                                          <p:spTgt spid="39"/>
                                        </p:tgtEl>
                                        <p:attrNameLst>
                                          <p:attrName>r</p:attrName>
                                        </p:attrNameLst>
                                      </p:cBhvr>
                                    </p:animRot>
                                    <p:animRot by="120000">
                                      <p:cBhvr>
                                        <p:cTn id="68" dur="100" fill="hold">
                                          <p:stCondLst>
                                            <p:cond delay="400"/>
                                          </p:stCondLst>
                                        </p:cTn>
                                        <p:tgtEl>
                                          <p:spTgt spid="39"/>
                                        </p:tgtEl>
                                        <p:attrNameLst>
                                          <p:attrName>r</p:attrName>
                                        </p:attrNameLst>
                                      </p:cBhvr>
                                    </p:animRot>
                                  </p:childTnLst>
                                </p:cTn>
                              </p:par>
                              <p:par>
                                <p:cTn id="69" presetID="53" presetClass="entr" presetSubtype="16" fill="hold" grpId="0" nodeType="withEffect">
                                  <p:stCondLst>
                                    <p:cond delay="2700"/>
                                  </p:stCondLst>
                                  <p:childTnLst>
                                    <p:set>
                                      <p:cBhvr>
                                        <p:cTn id="70" dur="1" fill="hold">
                                          <p:stCondLst>
                                            <p:cond delay="0"/>
                                          </p:stCondLst>
                                        </p:cTn>
                                        <p:tgtEl>
                                          <p:spTgt spid="34"/>
                                        </p:tgtEl>
                                        <p:attrNameLst>
                                          <p:attrName>style.visibility</p:attrName>
                                        </p:attrNameLst>
                                      </p:cBhvr>
                                      <p:to>
                                        <p:strVal val="visible"/>
                                      </p:to>
                                    </p:set>
                                    <p:anim calcmode="lin" valueType="num">
                                      <p:cBhvr>
                                        <p:cTn id="71" dur="500" fill="hold"/>
                                        <p:tgtEl>
                                          <p:spTgt spid="34"/>
                                        </p:tgtEl>
                                        <p:attrNameLst>
                                          <p:attrName>ppt_w</p:attrName>
                                        </p:attrNameLst>
                                      </p:cBhvr>
                                      <p:tavLst>
                                        <p:tav tm="0">
                                          <p:val>
                                            <p:fltVal val="0"/>
                                          </p:val>
                                        </p:tav>
                                        <p:tav tm="100000">
                                          <p:val>
                                            <p:strVal val="#ppt_w"/>
                                          </p:val>
                                        </p:tav>
                                      </p:tavLst>
                                    </p:anim>
                                    <p:anim calcmode="lin" valueType="num">
                                      <p:cBhvr>
                                        <p:cTn id="72" dur="500" fill="hold"/>
                                        <p:tgtEl>
                                          <p:spTgt spid="34"/>
                                        </p:tgtEl>
                                        <p:attrNameLst>
                                          <p:attrName>ppt_h</p:attrName>
                                        </p:attrNameLst>
                                      </p:cBhvr>
                                      <p:tavLst>
                                        <p:tav tm="0">
                                          <p:val>
                                            <p:fltVal val="0"/>
                                          </p:val>
                                        </p:tav>
                                        <p:tav tm="100000">
                                          <p:val>
                                            <p:strVal val="#ppt_h"/>
                                          </p:val>
                                        </p:tav>
                                      </p:tavLst>
                                    </p:anim>
                                    <p:animEffect transition="in" filter="fade">
                                      <p:cBhvr>
                                        <p:cTn id="73" dur="500"/>
                                        <p:tgtEl>
                                          <p:spTgt spid="34"/>
                                        </p:tgtEl>
                                      </p:cBhvr>
                                    </p:animEffect>
                                  </p:childTnLst>
                                </p:cTn>
                              </p:par>
                              <p:par>
                                <p:cTn id="74" presetID="53" presetClass="entr" presetSubtype="16" fill="hold" grpId="0" nodeType="withEffect">
                                  <p:stCondLst>
                                    <p:cond delay="3000"/>
                                  </p:stCondLst>
                                  <p:childTnLst>
                                    <p:set>
                                      <p:cBhvr>
                                        <p:cTn id="75" dur="1" fill="hold">
                                          <p:stCondLst>
                                            <p:cond delay="0"/>
                                          </p:stCondLst>
                                        </p:cTn>
                                        <p:tgtEl>
                                          <p:spTgt spid="37"/>
                                        </p:tgtEl>
                                        <p:attrNameLst>
                                          <p:attrName>style.visibility</p:attrName>
                                        </p:attrNameLst>
                                      </p:cBhvr>
                                      <p:to>
                                        <p:strVal val="visible"/>
                                      </p:to>
                                    </p:set>
                                    <p:anim calcmode="lin" valueType="num">
                                      <p:cBhvr>
                                        <p:cTn id="76" dur="500" fill="hold"/>
                                        <p:tgtEl>
                                          <p:spTgt spid="37"/>
                                        </p:tgtEl>
                                        <p:attrNameLst>
                                          <p:attrName>ppt_w</p:attrName>
                                        </p:attrNameLst>
                                      </p:cBhvr>
                                      <p:tavLst>
                                        <p:tav tm="0">
                                          <p:val>
                                            <p:fltVal val="0"/>
                                          </p:val>
                                        </p:tav>
                                        <p:tav tm="100000">
                                          <p:val>
                                            <p:strVal val="#ppt_w"/>
                                          </p:val>
                                        </p:tav>
                                      </p:tavLst>
                                    </p:anim>
                                    <p:anim calcmode="lin" valueType="num">
                                      <p:cBhvr>
                                        <p:cTn id="77" dur="500" fill="hold"/>
                                        <p:tgtEl>
                                          <p:spTgt spid="37"/>
                                        </p:tgtEl>
                                        <p:attrNameLst>
                                          <p:attrName>ppt_h</p:attrName>
                                        </p:attrNameLst>
                                      </p:cBhvr>
                                      <p:tavLst>
                                        <p:tav tm="0">
                                          <p:val>
                                            <p:fltVal val="0"/>
                                          </p:val>
                                        </p:tav>
                                        <p:tav tm="100000">
                                          <p:val>
                                            <p:strVal val="#ppt_h"/>
                                          </p:val>
                                        </p:tav>
                                      </p:tavLst>
                                    </p:anim>
                                    <p:animEffect transition="in" filter="fade">
                                      <p:cBhvr>
                                        <p:cTn id="78" dur="500"/>
                                        <p:tgtEl>
                                          <p:spTgt spid="37"/>
                                        </p:tgtEl>
                                      </p:cBhvr>
                                    </p:animEffect>
                                  </p:childTnLst>
                                </p:cTn>
                              </p:par>
                              <p:par>
                                <p:cTn id="79" presetID="53" presetClass="entr" presetSubtype="16" fill="hold" grpId="0" nodeType="withEffect">
                                  <p:stCondLst>
                                    <p:cond delay="3300"/>
                                  </p:stCondLst>
                                  <p:childTnLst>
                                    <p:set>
                                      <p:cBhvr>
                                        <p:cTn id="80" dur="1" fill="hold">
                                          <p:stCondLst>
                                            <p:cond delay="0"/>
                                          </p:stCondLst>
                                        </p:cTn>
                                        <p:tgtEl>
                                          <p:spTgt spid="40"/>
                                        </p:tgtEl>
                                        <p:attrNameLst>
                                          <p:attrName>style.visibility</p:attrName>
                                        </p:attrNameLst>
                                      </p:cBhvr>
                                      <p:to>
                                        <p:strVal val="visible"/>
                                      </p:to>
                                    </p:set>
                                    <p:anim calcmode="lin" valueType="num">
                                      <p:cBhvr>
                                        <p:cTn id="81" dur="500" fill="hold"/>
                                        <p:tgtEl>
                                          <p:spTgt spid="40"/>
                                        </p:tgtEl>
                                        <p:attrNameLst>
                                          <p:attrName>ppt_w</p:attrName>
                                        </p:attrNameLst>
                                      </p:cBhvr>
                                      <p:tavLst>
                                        <p:tav tm="0">
                                          <p:val>
                                            <p:fltVal val="0"/>
                                          </p:val>
                                        </p:tav>
                                        <p:tav tm="100000">
                                          <p:val>
                                            <p:strVal val="#ppt_w"/>
                                          </p:val>
                                        </p:tav>
                                      </p:tavLst>
                                    </p:anim>
                                    <p:anim calcmode="lin" valueType="num">
                                      <p:cBhvr>
                                        <p:cTn id="82" dur="500" fill="hold"/>
                                        <p:tgtEl>
                                          <p:spTgt spid="40"/>
                                        </p:tgtEl>
                                        <p:attrNameLst>
                                          <p:attrName>ppt_h</p:attrName>
                                        </p:attrNameLst>
                                      </p:cBhvr>
                                      <p:tavLst>
                                        <p:tav tm="0">
                                          <p:val>
                                            <p:fltVal val="0"/>
                                          </p:val>
                                        </p:tav>
                                        <p:tav tm="100000">
                                          <p:val>
                                            <p:strVal val="#ppt_h"/>
                                          </p:val>
                                        </p:tav>
                                      </p:tavLst>
                                    </p:anim>
                                    <p:animEffect transition="in" filter="fade">
                                      <p:cBhvr>
                                        <p:cTn id="83" dur="500"/>
                                        <p:tgtEl>
                                          <p:spTgt spid="40"/>
                                        </p:tgtEl>
                                      </p:cBhvr>
                                    </p:animEffect>
                                  </p:childTnLst>
                                </p:cTn>
                              </p:par>
                              <p:par>
                                <p:cTn id="84" presetID="12" presetClass="entr" presetSubtype="1" fill="hold" grpId="0" nodeType="withEffect">
                                  <p:stCondLst>
                                    <p:cond delay="3600"/>
                                  </p:stCondLst>
                                  <p:childTnLst>
                                    <p:set>
                                      <p:cBhvr>
                                        <p:cTn id="85" dur="1" fill="hold">
                                          <p:stCondLst>
                                            <p:cond delay="0"/>
                                          </p:stCondLst>
                                        </p:cTn>
                                        <p:tgtEl>
                                          <p:spTgt spid="21"/>
                                        </p:tgtEl>
                                        <p:attrNameLst>
                                          <p:attrName>style.visibility</p:attrName>
                                        </p:attrNameLst>
                                      </p:cBhvr>
                                      <p:to>
                                        <p:strVal val="visible"/>
                                      </p:to>
                                    </p:set>
                                    <p:anim calcmode="lin" valueType="num">
                                      <p:cBhvr additive="base">
                                        <p:cTn id="86" dur="500"/>
                                        <p:tgtEl>
                                          <p:spTgt spid="21"/>
                                        </p:tgtEl>
                                        <p:attrNameLst>
                                          <p:attrName>ppt_y</p:attrName>
                                        </p:attrNameLst>
                                      </p:cBhvr>
                                      <p:tavLst>
                                        <p:tav tm="0">
                                          <p:val>
                                            <p:strVal val="#ppt_y-#ppt_h*1.125000"/>
                                          </p:val>
                                        </p:tav>
                                        <p:tav tm="100000">
                                          <p:val>
                                            <p:strVal val="#ppt_y"/>
                                          </p:val>
                                        </p:tav>
                                      </p:tavLst>
                                    </p:anim>
                                    <p:animEffect transition="in" filter="wipe(down)">
                                      <p:cBhvr>
                                        <p:cTn id="87" dur="500"/>
                                        <p:tgtEl>
                                          <p:spTgt spid="21"/>
                                        </p:tgtEl>
                                      </p:cBhvr>
                                    </p:animEffect>
                                  </p:childTnLst>
                                </p:cTn>
                              </p:par>
                              <p:par>
                                <p:cTn id="88" presetID="12" presetClass="entr" presetSubtype="4" fill="hold" grpId="0" nodeType="withEffect">
                                  <p:stCondLst>
                                    <p:cond delay="3600"/>
                                  </p:stCondLst>
                                  <p:childTnLst>
                                    <p:set>
                                      <p:cBhvr>
                                        <p:cTn id="89" dur="1" fill="hold">
                                          <p:stCondLst>
                                            <p:cond delay="0"/>
                                          </p:stCondLst>
                                        </p:cTn>
                                        <p:tgtEl>
                                          <p:spTgt spid="25"/>
                                        </p:tgtEl>
                                        <p:attrNameLst>
                                          <p:attrName>style.visibility</p:attrName>
                                        </p:attrNameLst>
                                      </p:cBhvr>
                                      <p:to>
                                        <p:strVal val="visible"/>
                                      </p:to>
                                    </p:set>
                                    <p:anim calcmode="lin" valueType="num">
                                      <p:cBhvr additive="base">
                                        <p:cTn id="90" dur="500"/>
                                        <p:tgtEl>
                                          <p:spTgt spid="25"/>
                                        </p:tgtEl>
                                        <p:attrNameLst>
                                          <p:attrName>ppt_y</p:attrName>
                                        </p:attrNameLst>
                                      </p:cBhvr>
                                      <p:tavLst>
                                        <p:tav tm="0">
                                          <p:val>
                                            <p:strVal val="#ppt_y+#ppt_h*1.125000"/>
                                          </p:val>
                                        </p:tav>
                                        <p:tav tm="100000">
                                          <p:val>
                                            <p:strVal val="#ppt_y"/>
                                          </p:val>
                                        </p:tav>
                                      </p:tavLst>
                                    </p:anim>
                                    <p:animEffect transition="in" filter="wipe(up)">
                                      <p:cBhvr>
                                        <p:cTn id="91" dur="500"/>
                                        <p:tgtEl>
                                          <p:spTgt spid="25"/>
                                        </p:tgtEl>
                                      </p:cBhvr>
                                    </p:animEffect>
                                  </p:childTnLst>
                                </p:cTn>
                              </p:par>
                              <p:par>
                                <p:cTn id="92" presetID="12" presetClass="entr" presetSubtype="1" fill="hold" grpId="0" nodeType="withEffect">
                                  <p:stCondLst>
                                    <p:cond delay="3900"/>
                                  </p:stCondLst>
                                  <p:childTnLst>
                                    <p:set>
                                      <p:cBhvr>
                                        <p:cTn id="93" dur="1" fill="hold">
                                          <p:stCondLst>
                                            <p:cond delay="0"/>
                                          </p:stCondLst>
                                        </p:cTn>
                                        <p:tgtEl>
                                          <p:spTgt spid="22"/>
                                        </p:tgtEl>
                                        <p:attrNameLst>
                                          <p:attrName>style.visibility</p:attrName>
                                        </p:attrNameLst>
                                      </p:cBhvr>
                                      <p:to>
                                        <p:strVal val="visible"/>
                                      </p:to>
                                    </p:set>
                                    <p:anim calcmode="lin" valueType="num">
                                      <p:cBhvr additive="base">
                                        <p:cTn id="94" dur="500"/>
                                        <p:tgtEl>
                                          <p:spTgt spid="22"/>
                                        </p:tgtEl>
                                        <p:attrNameLst>
                                          <p:attrName>ppt_y</p:attrName>
                                        </p:attrNameLst>
                                      </p:cBhvr>
                                      <p:tavLst>
                                        <p:tav tm="0">
                                          <p:val>
                                            <p:strVal val="#ppt_y-#ppt_h*1.125000"/>
                                          </p:val>
                                        </p:tav>
                                        <p:tav tm="100000">
                                          <p:val>
                                            <p:strVal val="#ppt_y"/>
                                          </p:val>
                                        </p:tav>
                                      </p:tavLst>
                                    </p:anim>
                                    <p:animEffect transition="in" filter="wipe(down)">
                                      <p:cBhvr>
                                        <p:cTn id="95" dur="500"/>
                                        <p:tgtEl>
                                          <p:spTgt spid="22"/>
                                        </p:tgtEl>
                                      </p:cBhvr>
                                    </p:animEffect>
                                  </p:childTnLst>
                                </p:cTn>
                              </p:par>
                              <p:par>
                                <p:cTn id="96" presetID="12" presetClass="entr" presetSubtype="4" fill="hold" grpId="0" nodeType="withEffect">
                                  <p:stCondLst>
                                    <p:cond delay="3900"/>
                                  </p:stCondLst>
                                  <p:childTnLst>
                                    <p:set>
                                      <p:cBhvr>
                                        <p:cTn id="97" dur="1" fill="hold">
                                          <p:stCondLst>
                                            <p:cond delay="0"/>
                                          </p:stCondLst>
                                        </p:cTn>
                                        <p:tgtEl>
                                          <p:spTgt spid="26"/>
                                        </p:tgtEl>
                                        <p:attrNameLst>
                                          <p:attrName>style.visibility</p:attrName>
                                        </p:attrNameLst>
                                      </p:cBhvr>
                                      <p:to>
                                        <p:strVal val="visible"/>
                                      </p:to>
                                    </p:set>
                                    <p:anim calcmode="lin" valueType="num">
                                      <p:cBhvr additive="base">
                                        <p:cTn id="98" dur="500"/>
                                        <p:tgtEl>
                                          <p:spTgt spid="26"/>
                                        </p:tgtEl>
                                        <p:attrNameLst>
                                          <p:attrName>ppt_y</p:attrName>
                                        </p:attrNameLst>
                                      </p:cBhvr>
                                      <p:tavLst>
                                        <p:tav tm="0">
                                          <p:val>
                                            <p:strVal val="#ppt_y+#ppt_h*1.125000"/>
                                          </p:val>
                                        </p:tav>
                                        <p:tav tm="100000">
                                          <p:val>
                                            <p:strVal val="#ppt_y"/>
                                          </p:val>
                                        </p:tav>
                                      </p:tavLst>
                                    </p:anim>
                                    <p:animEffect transition="in" filter="wipe(up)">
                                      <p:cBhvr>
                                        <p:cTn id="99" dur="500"/>
                                        <p:tgtEl>
                                          <p:spTgt spid="26"/>
                                        </p:tgtEl>
                                      </p:cBhvr>
                                    </p:animEffect>
                                  </p:childTnLst>
                                </p:cTn>
                              </p:par>
                              <p:par>
                                <p:cTn id="100" presetID="12" presetClass="entr" presetSubtype="1" fill="hold" grpId="0" nodeType="withEffect">
                                  <p:stCondLst>
                                    <p:cond delay="4200"/>
                                  </p:stCondLst>
                                  <p:childTnLst>
                                    <p:set>
                                      <p:cBhvr>
                                        <p:cTn id="101" dur="1" fill="hold">
                                          <p:stCondLst>
                                            <p:cond delay="0"/>
                                          </p:stCondLst>
                                        </p:cTn>
                                        <p:tgtEl>
                                          <p:spTgt spid="23"/>
                                        </p:tgtEl>
                                        <p:attrNameLst>
                                          <p:attrName>style.visibility</p:attrName>
                                        </p:attrNameLst>
                                      </p:cBhvr>
                                      <p:to>
                                        <p:strVal val="visible"/>
                                      </p:to>
                                    </p:set>
                                    <p:anim calcmode="lin" valueType="num">
                                      <p:cBhvr additive="base">
                                        <p:cTn id="102" dur="500"/>
                                        <p:tgtEl>
                                          <p:spTgt spid="23"/>
                                        </p:tgtEl>
                                        <p:attrNameLst>
                                          <p:attrName>ppt_y</p:attrName>
                                        </p:attrNameLst>
                                      </p:cBhvr>
                                      <p:tavLst>
                                        <p:tav tm="0">
                                          <p:val>
                                            <p:strVal val="#ppt_y-#ppt_h*1.125000"/>
                                          </p:val>
                                        </p:tav>
                                        <p:tav tm="100000">
                                          <p:val>
                                            <p:strVal val="#ppt_y"/>
                                          </p:val>
                                        </p:tav>
                                      </p:tavLst>
                                    </p:anim>
                                    <p:animEffect transition="in" filter="wipe(down)">
                                      <p:cBhvr>
                                        <p:cTn id="103" dur="500"/>
                                        <p:tgtEl>
                                          <p:spTgt spid="23"/>
                                        </p:tgtEl>
                                      </p:cBhvr>
                                    </p:animEffect>
                                  </p:childTnLst>
                                </p:cTn>
                              </p:par>
                              <p:par>
                                <p:cTn id="104" presetID="12" presetClass="entr" presetSubtype="4" fill="hold" grpId="0" nodeType="withEffect">
                                  <p:stCondLst>
                                    <p:cond delay="4200"/>
                                  </p:stCondLst>
                                  <p:childTnLst>
                                    <p:set>
                                      <p:cBhvr>
                                        <p:cTn id="105" dur="1" fill="hold">
                                          <p:stCondLst>
                                            <p:cond delay="0"/>
                                          </p:stCondLst>
                                        </p:cTn>
                                        <p:tgtEl>
                                          <p:spTgt spid="27"/>
                                        </p:tgtEl>
                                        <p:attrNameLst>
                                          <p:attrName>style.visibility</p:attrName>
                                        </p:attrNameLst>
                                      </p:cBhvr>
                                      <p:to>
                                        <p:strVal val="visible"/>
                                      </p:to>
                                    </p:set>
                                    <p:anim calcmode="lin" valueType="num">
                                      <p:cBhvr additive="base">
                                        <p:cTn id="106" dur="500"/>
                                        <p:tgtEl>
                                          <p:spTgt spid="27"/>
                                        </p:tgtEl>
                                        <p:attrNameLst>
                                          <p:attrName>ppt_y</p:attrName>
                                        </p:attrNameLst>
                                      </p:cBhvr>
                                      <p:tavLst>
                                        <p:tav tm="0">
                                          <p:val>
                                            <p:strVal val="#ppt_y+#ppt_h*1.125000"/>
                                          </p:val>
                                        </p:tav>
                                        <p:tav tm="100000">
                                          <p:val>
                                            <p:strVal val="#ppt_y"/>
                                          </p:val>
                                        </p:tav>
                                      </p:tavLst>
                                    </p:anim>
                                    <p:animEffect transition="in" filter="wipe(up)">
                                      <p:cBhvr>
                                        <p:cTn id="107" dur="500"/>
                                        <p:tgtEl>
                                          <p:spTgt spid="27"/>
                                        </p:tgtEl>
                                      </p:cBhvr>
                                    </p:animEffect>
                                  </p:childTnLst>
                                </p:cTn>
                              </p:par>
                              <p:par>
                                <p:cTn id="108" presetID="12" presetClass="entr" presetSubtype="1" fill="hold" grpId="0" nodeType="withEffect">
                                  <p:stCondLst>
                                    <p:cond delay="4500"/>
                                  </p:stCondLst>
                                  <p:childTnLst>
                                    <p:set>
                                      <p:cBhvr>
                                        <p:cTn id="109" dur="1" fill="hold">
                                          <p:stCondLst>
                                            <p:cond delay="0"/>
                                          </p:stCondLst>
                                        </p:cTn>
                                        <p:tgtEl>
                                          <p:spTgt spid="24"/>
                                        </p:tgtEl>
                                        <p:attrNameLst>
                                          <p:attrName>style.visibility</p:attrName>
                                        </p:attrNameLst>
                                      </p:cBhvr>
                                      <p:to>
                                        <p:strVal val="visible"/>
                                      </p:to>
                                    </p:set>
                                    <p:anim calcmode="lin" valueType="num">
                                      <p:cBhvr additive="base">
                                        <p:cTn id="110" dur="500"/>
                                        <p:tgtEl>
                                          <p:spTgt spid="24"/>
                                        </p:tgtEl>
                                        <p:attrNameLst>
                                          <p:attrName>ppt_y</p:attrName>
                                        </p:attrNameLst>
                                      </p:cBhvr>
                                      <p:tavLst>
                                        <p:tav tm="0">
                                          <p:val>
                                            <p:strVal val="#ppt_y-#ppt_h*1.125000"/>
                                          </p:val>
                                        </p:tav>
                                        <p:tav tm="100000">
                                          <p:val>
                                            <p:strVal val="#ppt_y"/>
                                          </p:val>
                                        </p:tav>
                                      </p:tavLst>
                                    </p:anim>
                                    <p:animEffect transition="in" filter="wipe(down)">
                                      <p:cBhvr>
                                        <p:cTn id="111" dur="500"/>
                                        <p:tgtEl>
                                          <p:spTgt spid="24"/>
                                        </p:tgtEl>
                                      </p:cBhvr>
                                    </p:animEffect>
                                  </p:childTnLst>
                                </p:cTn>
                              </p:par>
                              <p:par>
                                <p:cTn id="112" presetID="12" presetClass="entr" presetSubtype="4" fill="hold" grpId="0" nodeType="withEffect">
                                  <p:stCondLst>
                                    <p:cond delay="4500"/>
                                  </p:stCondLst>
                                  <p:childTnLst>
                                    <p:set>
                                      <p:cBhvr>
                                        <p:cTn id="113" dur="1" fill="hold">
                                          <p:stCondLst>
                                            <p:cond delay="0"/>
                                          </p:stCondLst>
                                        </p:cTn>
                                        <p:tgtEl>
                                          <p:spTgt spid="28"/>
                                        </p:tgtEl>
                                        <p:attrNameLst>
                                          <p:attrName>style.visibility</p:attrName>
                                        </p:attrNameLst>
                                      </p:cBhvr>
                                      <p:to>
                                        <p:strVal val="visible"/>
                                      </p:to>
                                    </p:set>
                                    <p:anim calcmode="lin" valueType="num">
                                      <p:cBhvr additive="base">
                                        <p:cTn id="114" dur="500"/>
                                        <p:tgtEl>
                                          <p:spTgt spid="28"/>
                                        </p:tgtEl>
                                        <p:attrNameLst>
                                          <p:attrName>ppt_y</p:attrName>
                                        </p:attrNameLst>
                                      </p:cBhvr>
                                      <p:tavLst>
                                        <p:tav tm="0">
                                          <p:val>
                                            <p:strVal val="#ppt_y+#ppt_h*1.125000"/>
                                          </p:val>
                                        </p:tav>
                                        <p:tav tm="100000">
                                          <p:val>
                                            <p:strVal val="#ppt_y"/>
                                          </p:val>
                                        </p:tav>
                                      </p:tavLst>
                                    </p:anim>
                                    <p:animEffect transition="in" filter="wipe(up)">
                                      <p:cBhvr>
                                        <p:cTn id="1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24" grpId="0"/>
      <p:bldP spid="25" grpId="0"/>
      <p:bldP spid="26" grpId="0"/>
      <p:bldP spid="27" grpId="0"/>
      <p:bldP spid="28" grpId="0"/>
      <p:bldP spid="29" grpId="0" animBg="1"/>
      <p:bldP spid="30" grpId="0" animBg="1"/>
      <p:bldP spid="30" grpId="1" animBg="1"/>
      <p:bldP spid="31" grpId="0"/>
      <p:bldP spid="32" grpId="0" animBg="1"/>
      <p:bldP spid="33" grpId="0" animBg="1"/>
      <p:bldP spid="33" grpId="1" animBg="1"/>
      <p:bldP spid="34" grpId="0"/>
      <p:bldP spid="35" grpId="0" animBg="1"/>
      <p:bldP spid="36" grpId="0" animBg="1"/>
      <p:bldP spid="36" grpId="1" animBg="1"/>
      <p:bldP spid="37" grpId="0"/>
      <p:bldP spid="38" grpId="0" animBg="1"/>
      <p:bldP spid="39" grpId="0" animBg="1"/>
      <p:bldP spid="39" grpId="1" animBg="1"/>
      <p:bldP spid="4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12" name="组合 11"/>
          <p:cNvGrpSpPr/>
          <p:nvPr/>
        </p:nvGrpSpPr>
        <p:grpSpPr>
          <a:xfrm>
            <a:off x="0" y="331837"/>
            <a:ext cx="12192000" cy="720626"/>
            <a:chOff x="0" y="331837"/>
            <a:chExt cx="12192000" cy="720626"/>
          </a:xfrm>
        </p:grpSpPr>
        <p:sp>
          <p:nvSpPr>
            <p:cNvPr id="15" name="矩形 14"/>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22120" y="368985"/>
              <a:ext cx="2304256" cy="645160"/>
            </a:xfrm>
            <a:prstGeom prst="rect">
              <a:avLst/>
            </a:prstGeom>
            <a:noFill/>
          </p:spPr>
          <p:txBody>
            <a:bodyPr wrap="square" rtlCol="0">
              <a:spAutoFit/>
            </a:bodyPr>
            <a:lstStyle/>
            <a:p>
              <a:r>
                <a:rPr lang="zh-CN" altLang="en-US" sz="3600" dirty="0" smtClean="0"/>
                <a:t>软件设计</a:t>
              </a:r>
              <a:endParaRPr lang="zh-CN" altLang="en-US" sz="3600" dirty="0"/>
            </a:p>
          </p:txBody>
        </p:sp>
        <p:sp>
          <p:nvSpPr>
            <p:cNvPr id="18" name="矩形 17"/>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3125104" y="430540"/>
              <a:ext cx="4555072" cy="521970"/>
            </a:xfrm>
            <a:prstGeom prst="rect">
              <a:avLst/>
            </a:prstGeom>
            <a:noFill/>
          </p:spPr>
          <p:txBody>
            <a:bodyPr wrap="square" rtlCol="0">
              <a:spAutoFit/>
            </a:bodyPr>
            <a:lstStyle/>
            <a:p>
              <a:r>
                <a:rPr lang="en-US" sz="2800" dirty="0" smtClean="0">
                  <a:solidFill>
                    <a:schemeClr val="bg2"/>
                  </a:solidFill>
                </a:rPr>
                <a:t>LCD</a:t>
              </a:r>
              <a:r>
                <a:rPr lang="zh-CN" altLang="en-US" sz="2800" dirty="0" smtClean="0">
                  <a:solidFill>
                    <a:schemeClr val="bg2"/>
                  </a:solidFill>
                </a:rPr>
                <a:t>显示程序</a:t>
              </a:r>
              <a:endParaRPr lang="zh-CN" altLang="en-US" sz="2800" dirty="0" smtClean="0">
                <a:solidFill>
                  <a:schemeClr val="bg2"/>
                </a:solidFill>
              </a:endParaRPr>
            </a:p>
          </p:txBody>
        </p:sp>
      </p:grpSp>
      <p:sp>
        <p:nvSpPr>
          <p:cNvPr id="20" name="文本框 386"/>
          <p:cNvSpPr txBox="1"/>
          <p:nvPr/>
        </p:nvSpPr>
        <p:spPr>
          <a:xfrm>
            <a:off x="5015267" y="1827682"/>
            <a:ext cx="2137410" cy="649605"/>
          </a:xfrm>
          <a:prstGeom prst="rect">
            <a:avLst/>
          </a:prstGeom>
          <a:noFill/>
        </p:spPr>
        <p:txBody>
          <a:bodyPr wrap="none" lIns="91436" tIns="45718" rIns="91436" bIns="45718"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800" dirty="0">
                <a:solidFill>
                  <a:schemeClr val="bg1"/>
                </a:solidFill>
                <a:latin typeface="方正清刻本悦宋简体" panose="02000000000000000000" pitchFamily="2" charset="-122"/>
                <a:ea typeface="方正清刻本悦宋简体" panose="02000000000000000000" pitchFamily="2" charset="-122"/>
              </a:rPr>
              <a:t>LCD</a:t>
            </a:r>
            <a:r>
              <a:rPr lang="zh-CN" altLang="en-US" sz="2800" dirty="0">
                <a:solidFill>
                  <a:schemeClr val="bg1"/>
                </a:solidFill>
                <a:latin typeface="方正清刻本悦宋简体" panose="02000000000000000000" pitchFamily="2" charset="-122"/>
                <a:ea typeface="方正清刻本悦宋简体" panose="02000000000000000000" pitchFamily="2" charset="-122"/>
              </a:rPr>
              <a:t>显示流程</a:t>
            </a:r>
            <a:endParaRPr lang="zh-CN" altLang="en-US" sz="2800" dirty="0">
              <a:solidFill>
                <a:schemeClr val="bg1"/>
              </a:solidFill>
              <a:latin typeface="方正清刻本悦宋简体" panose="02000000000000000000" pitchFamily="2" charset="-122"/>
              <a:ea typeface="方正清刻本悦宋简体" panose="02000000000000000000" pitchFamily="2" charset="-122"/>
            </a:endParaRPr>
          </a:p>
        </p:txBody>
      </p:sp>
      <p:cxnSp>
        <p:nvCxnSpPr>
          <p:cNvPr id="21" name="直接连接符 20"/>
          <p:cNvCxnSpPr/>
          <p:nvPr/>
        </p:nvCxnSpPr>
        <p:spPr>
          <a:xfrm>
            <a:off x="5095850" y="2404704"/>
            <a:ext cx="2905225" cy="1611"/>
          </a:xfrm>
          <a:prstGeom prst="line">
            <a:avLst/>
          </a:prstGeom>
          <a:ln w="3175">
            <a:solidFill>
              <a:schemeClr val="bg1">
                <a:alpha val="33000"/>
              </a:schemeClr>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5007610" y="2419350"/>
            <a:ext cx="6078220" cy="3447415"/>
          </a:xfrm>
          <a:prstGeom prst="rect">
            <a:avLst/>
          </a:prstGeom>
        </p:spPr>
        <p:txBody>
          <a:bodyPr wrap="square" lIns="91436" tIns="45718" rIns="91436" bIns="45718">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在图中可以很容易地显示任何LCD的操作过程。硬复位和初始化序列只能执行一次。绘图过程如下。在液晶屏上设置坐标、写克命令、写彩色数据、显示对应点和书写颜色。读取点的过程是读取坐标数据，读取GRAM命令，读取颜色数据以获得对应于点的颜色数据。</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68" name="图片 367" descr="C:\Users\王泽鹏\Desktop\毕设\图\图片3.png图片3"/>
          <p:cNvPicPr>
            <a:picLocks noChangeAspect="1"/>
          </p:cNvPicPr>
          <p:nvPr/>
        </p:nvPicPr>
        <p:blipFill>
          <a:blip r:embed="rId1"/>
          <a:srcRect/>
          <a:stretch>
            <a:fillRect/>
          </a:stretch>
        </p:blipFill>
        <p:spPr>
          <a:xfrm>
            <a:off x="1195070" y="1241425"/>
            <a:ext cx="3011170" cy="55041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50" advTm="2400">
        <p14:flip dir="r"/>
      </p:transition>
    </mc:Choice>
    <mc:Fallback>
      <p:transition spd="slow" advTm="24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par>
                                <p:cTn id="8" presetID="22" presetClass="entr" presetSubtype="8" fill="hold" nodeType="withEffect">
                                  <p:stCondLst>
                                    <p:cond delay="0"/>
                                  </p:stCondLst>
                                  <p:childTnLst>
                                    <p:set>
                                      <p:cBhvr>
                                        <p:cTn id="9" dur="1" fill="hold">
                                          <p:stCondLst>
                                            <p:cond delay="0"/>
                                          </p:stCondLst>
                                        </p:cTn>
                                        <p:tgtEl>
                                          <p:spTgt spid="368"/>
                                        </p:tgtEl>
                                        <p:attrNameLst>
                                          <p:attrName>style.visibility</p:attrName>
                                        </p:attrNameLst>
                                      </p:cBhvr>
                                      <p:to>
                                        <p:strVal val="visible"/>
                                      </p:to>
                                    </p:set>
                                    <p:animEffect transition="in" filter="wipe(left)">
                                      <p:cBhvr>
                                        <p:cTn id="10" dur="500"/>
                                        <p:tgtEl>
                                          <p:spTgt spid="368"/>
                                        </p:tgtEl>
                                      </p:cBhvr>
                                    </p:animEffect>
                                  </p:childTnLst>
                                </p:cTn>
                              </p:par>
                              <p:par>
                                <p:cTn id="11" presetID="22" presetClass="entr" presetSubtype="8" fill="hold" nodeType="withEffect">
                                  <p:stCondLst>
                                    <p:cond delay="500"/>
                                  </p:stCondLst>
                                  <p:childTnLst>
                                    <p:set>
                                      <p:cBhvr>
                                        <p:cTn id="12" dur="1" fill="hold">
                                          <p:stCondLst>
                                            <p:cond delay="0"/>
                                          </p:stCondLst>
                                        </p:cTn>
                                        <p:tgtEl>
                                          <p:spTgt spid="21"/>
                                        </p:tgtEl>
                                        <p:attrNameLst>
                                          <p:attrName>style.visibility</p:attrName>
                                        </p:attrNameLst>
                                      </p:cBhvr>
                                      <p:to>
                                        <p:strVal val="visible"/>
                                      </p:to>
                                    </p:set>
                                    <p:animEffect transition="in" filter="wipe(left)">
                                      <p:cBhvr>
                                        <p:cTn id="13" dur="500"/>
                                        <p:tgtEl>
                                          <p:spTgt spid="21"/>
                                        </p:tgtEl>
                                      </p:cBhvr>
                                    </p:animEffect>
                                  </p:childTnLst>
                                </p:cTn>
                              </p:par>
                              <p:par>
                                <p:cTn id="14" presetID="42" presetClass="entr" presetSubtype="0" fill="hold" grpId="0" nodeType="withEffect">
                                  <p:stCondLst>
                                    <p:cond delay="100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anim calcmode="lin" valueType="num">
                                      <p:cBhvr>
                                        <p:cTn id="17" dur="500" fill="hold"/>
                                        <p:tgtEl>
                                          <p:spTgt spid="20"/>
                                        </p:tgtEl>
                                        <p:attrNameLst>
                                          <p:attrName>ppt_x</p:attrName>
                                        </p:attrNameLst>
                                      </p:cBhvr>
                                      <p:tavLst>
                                        <p:tav tm="0">
                                          <p:val>
                                            <p:strVal val="#ppt_x"/>
                                          </p:val>
                                        </p:tav>
                                        <p:tav tm="100000">
                                          <p:val>
                                            <p:strVal val="#ppt_x"/>
                                          </p:val>
                                        </p:tav>
                                      </p:tavLst>
                                    </p:anim>
                                    <p:anim calcmode="lin" valueType="num">
                                      <p:cBhvr>
                                        <p:cTn id="18" dur="500" fill="hold"/>
                                        <p:tgtEl>
                                          <p:spTgt spid="20"/>
                                        </p:tgtEl>
                                        <p:attrNameLst>
                                          <p:attrName>ppt_y</p:attrName>
                                        </p:attrNameLst>
                                      </p:cBhvr>
                                      <p:tavLst>
                                        <p:tav tm="0">
                                          <p:val>
                                            <p:strVal val="#ppt_y+.1"/>
                                          </p:val>
                                        </p:tav>
                                        <p:tav tm="100000">
                                          <p:val>
                                            <p:strVal val="#ppt_y"/>
                                          </p:val>
                                        </p:tav>
                                      </p:tavLst>
                                    </p:anim>
                                  </p:childTnLst>
                                </p:cTn>
                              </p:par>
                              <p:par>
                                <p:cTn id="19" presetID="47" presetClass="entr" presetSubtype="0" fill="hold" grpId="0" nodeType="withEffect">
                                  <p:stCondLst>
                                    <p:cond delay="100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1000"/>
                                        <p:tgtEl>
                                          <p:spTgt spid="22"/>
                                        </p:tgtEl>
                                      </p:cBhvr>
                                    </p:animEffect>
                                    <p:anim calcmode="lin" valueType="num">
                                      <p:cBhvr>
                                        <p:cTn id="22" dur="1000" fill="hold"/>
                                        <p:tgtEl>
                                          <p:spTgt spid="22"/>
                                        </p:tgtEl>
                                        <p:attrNameLst>
                                          <p:attrName>ppt_x</p:attrName>
                                        </p:attrNameLst>
                                      </p:cBhvr>
                                      <p:tavLst>
                                        <p:tav tm="0">
                                          <p:val>
                                            <p:strVal val="#ppt_x"/>
                                          </p:val>
                                        </p:tav>
                                        <p:tav tm="100000">
                                          <p:val>
                                            <p:strVal val="#ppt_x"/>
                                          </p:val>
                                        </p:tav>
                                      </p:tavLst>
                                    </p:anim>
                                    <p:anim calcmode="lin" valueType="num">
                                      <p:cBhvr>
                                        <p:cTn id="2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文本框 2"/>
          <p:cNvSpPr txBox="1"/>
          <p:nvPr/>
        </p:nvSpPr>
        <p:spPr>
          <a:xfrm>
            <a:off x="4935906" y="184318"/>
            <a:ext cx="2320188" cy="1015663"/>
          </a:xfrm>
          <a:prstGeom prst="rect">
            <a:avLst/>
          </a:prstGeom>
          <a:noFill/>
        </p:spPr>
        <p:txBody>
          <a:bodyPr wrap="square" rtlCol="0">
            <a:spAutoFit/>
          </a:bodyPr>
          <a:lstStyle/>
          <a:p>
            <a:pPr algn="ctr"/>
            <a:r>
              <a:rPr lang="zh-CN" altLang="en-US" sz="6000" b="1" dirty="0" smtClean="0">
                <a:solidFill>
                  <a:schemeClr val="bg1"/>
                </a:solidFill>
                <a:effectLst/>
                <a:latin typeface="微软雅黑" panose="020B0503020204020204" pitchFamily="34" charset="-122"/>
                <a:ea typeface="微软雅黑" panose="020B0503020204020204" pitchFamily="34" charset="-122"/>
              </a:rPr>
              <a:t>目录</a:t>
            </a:r>
            <a:endParaRPr lang="zh-CN" altLang="en-US" sz="6000" b="1" dirty="0" smtClean="0">
              <a:solidFill>
                <a:schemeClr val="bg1"/>
              </a:solidFill>
              <a:effectLst/>
              <a:latin typeface="微软雅黑" panose="020B0503020204020204" pitchFamily="34" charset="-122"/>
              <a:ea typeface="微软雅黑" panose="020B0503020204020204" pitchFamily="34" charset="-122"/>
            </a:endParaRPr>
          </a:p>
        </p:txBody>
      </p:sp>
      <p:sp>
        <p:nvSpPr>
          <p:cNvPr id="4" name="文本框 3"/>
          <p:cNvSpPr txBox="1"/>
          <p:nvPr/>
        </p:nvSpPr>
        <p:spPr>
          <a:xfrm>
            <a:off x="4483352" y="1022183"/>
            <a:ext cx="3225297" cy="707886"/>
          </a:xfrm>
          <a:prstGeom prst="rect">
            <a:avLst/>
          </a:prstGeom>
          <a:noFill/>
        </p:spPr>
        <p:txBody>
          <a:bodyPr wrap="square" rtlCol="0">
            <a:spAutoFit/>
          </a:bodyPr>
          <a:lstStyle/>
          <a:p>
            <a:pPr algn="r"/>
            <a:r>
              <a:rPr lang="en-US" altLang="zh-CN"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rPr>
              <a:t>CONTENTS</a:t>
            </a:r>
            <a:endParaRPr lang="zh-CN" altLang="en-US" sz="4000" b="1" dirty="0" smtClean="0">
              <a:solidFill>
                <a:schemeClr val="bg1"/>
              </a:solidFill>
              <a:effectLst/>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5" name="组合 4"/>
          <p:cNvGrpSpPr/>
          <p:nvPr/>
        </p:nvGrpSpPr>
        <p:grpSpPr>
          <a:xfrm>
            <a:off x="7400110" y="1912468"/>
            <a:ext cx="3416755" cy="829965"/>
            <a:chOff x="8098970" y="1684028"/>
            <a:chExt cx="3416755" cy="829965"/>
          </a:xfrm>
        </p:grpSpPr>
        <p:grpSp>
          <p:nvGrpSpPr>
            <p:cNvPr id="6" name="组合 5"/>
            <p:cNvGrpSpPr/>
            <p:nvPr/>
          </p:nvGrpSpPr>
          <p:grpSpPr>
            <a:xfrm>
              <a:off x="9120867" y="1684028"/>
              <a:ext cx="2394858" cy="829965"/>
              <a:chOff x="9042399" y="1373760"/>
              <a:chExt cx="2394858" cy="829965"/>
            </a:xfrm>
          </p:grpSpPr>
          <p:sp>
            <p:nvSpPr>
              <p:cNvPr id="10" name="文本框 9"/>
              <p:cNvSpPr txBox="1"/>
              <p:nvPr/>
            </p:nvSpPr>
            <p:spPr>
              <a:xfrm>
                <a:off x="9042399" y="1373760"/>
                <a:ext cx="2394858" cy="521970"/>
              </a:xfrm>
              <a:prstGeom prst="rect">
                <a:avLst/>
              </a:prstGeom>
              <a:noFill/>
            </p:spPr>
            <p:txBody>
              <a:bodyPr wrap="square" rtlCol="0">
                <a:spAutoFit/>
              </a:bodyPr>
              <a:lstStyle/>
              <a:p>
                <a:r>
                  <a:rPr lang="zh-CN" altLang="en-US" sz="2800" b="1" dirty="0">
                    <a:latin typeface="微软雅黑" panose="020B0503020204020204" pitchFamily="34" charset="-122"/>
                    <a:sym typeface="+mn-ea"/>
                  </a:rPr>
                  <a:t>方案设计</a:t>
                </a:r>
                <a:endParaRPr lang="zh-CN" altLang="en-US" sz="2800" b="1" dirty="0">
                  <a:latin typeface="微软雅黑" panose="020B0503020204020204" pitchFamily="34" charset="-122"/>
                </a:endParaRPr>
              </a:p>
            </p:txBody>
          </p:sp>
          <p:sp>
            <p:nvSpPr>
              <p:cNvPr id="11" name="文本框 10"/>
              <p:cNvSpPr txBox="1"/>
              <p:nvPr/>
            </p:nvSpPr>
            <p:spPr>
              <a:xfrm>
                <a:off x="9042399" y="1835425"/>
                <a:ext cx="2394858" cy="368300"/>
              </a:xfrm>
              <a:prstGeom prst="rect">
                <a:avLst/>
              </a:prstGeom>
              <a:noFill/>
            </p:spPr>
            <p:txBody>
              <a:bodyPr wrap="square" rtlCol="0">
                <a:spAutoFit/>
              </a:bodyPr>
              <a:lstStyle/>
              <a:p>
                <a:r>
                  <a:rPr lang="en-US" altLang="zh-CN" dirty="0">
                    <a:solidFill>
                      <a:schemeClr val="bg1">
                        <a:lumMod val="65000"/>
                      </a:schemeClr>
                    </a:solidFill>
                    <a:latin typeface="Times New Roman" panose="02020603050405020304" pitchFamily="18" charset="0"/>
                    <a:cs typeface="Times New Roman" panose="02020603050405020304" pitchFamily="18" charset="0"/>
                    <a:sym typeface="+mn-ea"/>
                  </a:rPr>
                  <a:t>Design of the plan</a:t>
                </a:r>
                <a:endParaRPr lang="zh-CN" altLang="en-US" dirty="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7" name="组合 6"/>
            <p:cNvGrpSpPr/>
            <p:nvPr/>
          </p:nvGrpSpPr>
          <p:grpSpPr>
            <a:xfrm>
              <a:off x="8098970" y="1685526"/>
              <a:ext cx="899886" cy="828000"/>
              <a:chOff x="8098970" y="1685526"/>
              <a:chExt cx="899886" cy="828000"/>
            </a:xfrm>
          </p:grpSpPr>
          <p:sp>
            <p:nvSpPr>
              <p:cNvPr id="8" name="文本框 7"/>
              <p:cNvSpPr txBox="1"/>
              <p:nvPr/>
            </p:nvSpPr>
            <p:spPr>
              <a:xfrm>
                <a:off x="8098970" y="1714806"/>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02</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9" name="矩形 8"/>
              <p:cNvSpPr/>
              <p:nvPr/>
            </p:nvSpPr>
            <p:spPr>
              <a:xfrm>
                <a:off x="8134913" y="1685526"/>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2" name="组合 11"/>
          <p:cNvGrpSpPr/>
          <p:nvPr/>
        </p:nvGrpSpPr>
        <p:grpSpPr>
          <a:xfrm>
            <a:off x="7400110" y="5017110"/>
            <a:ext cx="3416755" cy="830997"/>
            <a:chOff x="8098970" y="4751560"/>
            <a:chExt cx="3416755" cy="830997"/>
          </a:xfrm>
        </p:grpSpPr>
        <p:grpSp>
          <p:nvGrpSpPr>
            <p:cNvPr id="13" name="组合 12"/>
            <p:cNvGrpSpPr/>
            <p:nvPr/>
          </p:nvGrpSpPr>
          <p:grpSpPr>
            <a:xfrm>
              <a:off x="9120867" y="4751560"/>
              <a:ext cx="2394858" cy="830997"/>
              <a:chOff x="9042399" y="3526390"/>
              <a:chExt cx="2394858" cy="830997"/>
            </a:xfrm>
          </p:grpSpPr>
          <p:sp>
            <p:nvSpPr>
              <p:cNvPr id="17" name="文本框 16"/>
              <p:cNvSpPr txBox="1"/>
              <p:nvPr/>
            </p:nvSpPr>
            <p:spPr>
              <a:xfrm>
                <a:off x="9042399" y="3526390"/>
                <a:ext cx="2394858" cy="523220"/>
              </a:xfrm>
              <a:prstGeom prst="rect">
                <a:avLst/>
              </a:prstGeom>
              <a:noFill/>
            </p:spPr>
            <p:txBody>
              <a:bodyPr wrap="square" rtlCol="0">
                <a:spAutoFit/>
              </a:bodyPr>
              <a:lstStyle/>
              <a:p>
                <a:r>
                  <a:rPr lang="zh-CN" altLang="en-US" sz="2800" b="1" dirty="0" smtClean="0">
                    <a:latin typeface="微软雅黑" panose="020B0503020204020204" pitchFamily="34" charset="-122"/>
                  </a:rPr>
                  <a:t>未来展望</a:t>
                </a:r>
                <a:endParaRPr lang="zh-CN" altLang="en-US" sz="2800" b="1" dirty="0">
                  <a:latin typeface="微软雅黑" panose="020B0503020204020204" pitchFamily="34" charset="-122"/>
                </a:endParaRPr>
              </a:p>
            </p:txBody>
          </p:sp>
          <p:sp>
            <p:nvSpPr>
              <p:cNvPr id="18" name="文本框 17"/>
              <p:cNvSpPr txBox="1"/>
              <p:nvPr/>
            </p:nvSpPr>
            <p:spPr>
              <a:xfrm>
                <a:off x="9042399" y="3988055"/>
                <a:ext cx="2394858" cy="369332"/>
              </a:xfrm>
              <a:prstGeom prst="rect">
                <a:avLst/>
              </a:prstGeom>
              <a:noFill/>
            </p:spPr>
            <p:txBody>
              <a:bodyPr wrap="square" rtlCol="0">
                <a:spAutoFit/>
              </a:bodyPr>
              <a:lstStyle/>
              <a:p>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Future Prospect</a:t>
                </a:r>
                <a:endParaRPr lang="zh-CN" altLang="en-US" dirty="0">
                  <a:solidFill>
                    <a:schemeClr val="bg1">
                      <a:lumMod val="65000"/>
                    </a:schemeClr>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grpSp>
          <p:nvGrpSpPr>
            <p:cNvPr id="14" name="组合 13"/>
            <p:cNvGrpSpPr/>
            <p:nvPr/>
          </p:nvGrpSpPr>
          <p:grpSpPr>
            <a:xfrm>
              <a:off x="8098970" y="4753058"/>
              <a:ext cx="899886" cy="828000"/>
              <a:chOff x="8098970" y="4753058"/>
              <a:chExt cx="899886" cy="828000"/>
            </a:xfrm>
          </p:grpSpPr>
          <p:sp>
            <p:nvSpPr>
              <p:cNvPr id="15" name="文本框 14"/>
              <p:cNvSpPr txBox="1"/>
              <p:nvPr/>
            </p:nvSpPr>
            <p:spPr>
              <a:xfrm>
                <a:off x="8098970" y="4782338"/>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06</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16" name="矩形 15"/>
              <p:cNvSpPr/>
              <p:nvPr/>
            </p:nvSpPr>
            <p:spPr>
              <a:xfrm>
                <a:off x="8134913" y="4753058"/>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9" name="组合 18"/>
          <p:cNvGrpSpPr/>
          <p:nvPr/>
        </p:nvGrpSpPr>
        <p:grpSpPr>
          <a:xfrm>
            <a:off x="7400110" y="3449400"/>
            <a:ext cx="3416755" cy="829965"/>
            <a:chOff x="8098970" y="3202405"/>
            <a:chExt cx="3416755" cy="829965"/>
          </a:xfrm>
        </p:grpSpPr>
        <p:grpSp>
          <p:nvGrpSpPr>
            <p:cNvPr id="20" name="组合 19"/>
            <p:cNvGrpSpPr/>
            <p:nvPr/>
          </p:nvGrpSpPr>
          <p:grpSpPr>
            <a:xfrm>
              <a:off x="9120867" y="3202405"/>
              <a:ext cx="2394858" cy="829965"/>
              <a:chOff x="9042399" y="3526390"/>
              <a:chExt cx="2394858" cy="829965"/>
            </a:xfrm>
          </p:grpSpPr>
          <p:sp>
            <p:nvSpPr>
              <p:cNvPr id="24" name="文本框 23"/>
              <p:cNvSpPr txBox="1"/>
              <p:nvPr/>
            </p:nvSpPr>
            <p:spPr>
              <a:xfrm>
                <a:off x="9042399" y="3526390"/>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软件设计</a:t>
                </a:r>
                <a:endParaRPr lang="zh-CN" altLang="en-US" sz="2800" b="1" dirty="0">
                  <a:latin typeface="微软雅黑" panose="020B0503020204020204" pitchFamily="34" charset="-122"/>
                </a:endParaRPr>
              </a:p>
            </p:txBody>
          </p:sp>
          <p:sp>
            <p:nvSpPr>
              <p:cNvPr id="25" name="文本框 24"/>
              <p:cNvSpPr txBox="1"/>
              <p:nvPr/>
            </p:nvSpPr>
            <p:spPr>
              <a:xfrm>
                <a:off x="9042399" y="3988055"/>
                <a:ext cx="2394858" cy="368300"/>
              </a:xfrm>
              <a:prstGeom prst="rect">
                <a:avLst/>
              </a:prstGeom>
              <a:noFill/>
            </p:spPr>
            <p:txBody>
              <a:bodyPr wrap="square" rtlCol="0">
                <a:spAutoFit/>
              </a:bodyPr>
              <a:lstStyle/>
              <a:p>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Software design</a:t>
                </a:r>
                <a:endParaRPr lang="en-US" altLang="zh-CN" dirty="0" smtClean="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21" name="组合 20"/>
            <p:cNvGrpSpPr/>
            <p:nvPr/>
          </p:nvGrpSpPr>
          <p:grpSpPr>
            <a:xfrm>
              <a:off x="8098970" y="3203903"/>
              <a:ext cx="899886" cy="828000"/>
              <a:chOff x="8098970" y="3203903"/>
              <a:chExt cx="899886" cy="828000"/>
            </a:xfrm>
          </p:grpSpPr>
          <p:sp>
            <p:nvSpPr>
              <p:cNvPr id="22" name="文本框 21"/>
              <p:cNvSpPr txBox="1"/>
              <p:nvPr/>
            </p:nvSpPr>
            <p:spPr>
              <a:xfrm>
                <a:off x="8098970" y="3233183"/>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04</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23" name="矩形 22"/>
              <p:cNvSpPr/>
              <p:nvPr/>
            </p:nvSpPr>
            <p:spPr>
              <a:xfrm>
                <a:off x="8134913" y="3203903"/>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26" name="组合 25"/>
          <p:cNvGrpSpPr/>
          <p:nvPr/>
        </p:nvGrpSpPr>
        <p:grpSpPr>
          <a:xfrm flipH="1">
            <a:off x="1422542" y="1878281"/>
            <a:ext cx="3398314" cy="864235"/>
            <a:chOff x="3909356" y="1666934"/>
            <a:chExt cx="3398314" cy="864235"/>
          </a:xfrm>
        </p:grpSpPr>
        <p:grpSp>
          <p:nvGrpSpPr>
            <p:cNvPr id="27" name="组合 26"/>
            <p:cNvGrpSpPr/>
            <p:nvPr/>
          </p:nvGrpSpPr>
          <p:grpSpPr>
            <a:xfrm>
              <a:off x="4809942" y="1666934"/>
              <a:ext cx="2497728" cy="864235"/>
              <a:chOff x="4715872" y="1356667"/>
              <a:chExt cx="2497728" cy="864235"/>
            </a:xfrm>
          </p:grpSpPr>
          <p:sp>
            <p:nvSpPr>
              <p:cNvPr id="31" name="文本框 30"/>
              <p:cNvSpPr txBox="1"/>
              <p:nvPr/>
            </p:nvSpPr>
            <p:spPr>
              <a:xfrm>
                <a:off x="4818742" y="1356667"/>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背景介绍</a:t>
                </a:r>
                <a:endParaRPr lang="zh-CN" altLang="en-US" sz="2800" b="1" dirty="0">
                  <a:latin typeface="微软雅黑" panose="020B0503020204020204" pitchFamily="34" charset="-122"/>
                </a:endParaRPr>
              </a:p>
            </p:txBody>
          </p:sp>
          <p:sp>
            <p:nvSpPr>
              <p:cNvPr id="32" name="文本框 31"/>
              <p:cNvSpPr txBox="1"/>
              <p:nvPr/>
            </p:nvSpPr>
            <p:spPr>
              <a:xfrm>
                <a:off x="4715872" y="1852602"/>
                <a:ext cx="2497455" cy="368300"/>
              </a:xfrm>
              <a:prstGeom prst="rect">
                <a:avLst/>
              </a:prstGeom>
              <a:noFill/>
            </p:spPr>
            <p:txBody>
              <a:bodyPr wrap="square" rtlCol="0">
                <a:spAutoFit/>
              </a:bodyPr>
              <a:lstStyle/>
              <a:p>
                <a:r>
                  <a:rPr lang="en-US" altLang="zh-CN" dirty="0">
                    <a:solidFill>
                      <a:schemeClr val="bg1">
                        <a:lumMod val="65000"/>
                      </a:schemeClr>
                    </a:solidFill>
                    <a:latin typeface="Times New Roman" panose="02020603050405020304" pitchFamily="18" charset="0"/>
                    <a:cs typeface="Times New Roman" panose="02020603050405020304" pitchFamily="18" charset="0"/>
                  </a:rPr>
                  <a:t>Background introduction</a:t>
                </a:r>
                <a:endParaRPr lang="en-US" altLang="zh-CN" dirty="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28" name="组合 27"/>
            <p:cNvGrpSpPr/>
            <p:nvPr/>
          </p:nvGrpSpPr>
          <p:grpSpPr>
            <a:xfrm>
              <a:off x="3909356" y="1685526"/>
              <a:ext cx="828000" cy="828000"/>
              <a:chOff x="3909356" y="1685526"/>
              <a:chExt cx="828000" cy="828000"/>
            </a:xfrm>
          </p:grpSpPr>
          <p:sp>
            <p:nvSpPr>
              <p:cNvPr id="29" name="文本框 28"/>
              <p:cNvSpPr txBox="1"/>
              <p:nvPr/>
            </p:nvSpPr>
            <p:spPr>
              <a:xfrm>
                <a:off x="3909356" y="1745583"/>
                <a:ext cx="828000" cy="707886"/>
              </a:xfrm>
              <a:prstGeom prst="rect">
                <a:avLst/>
              </a:prstGeom>
              <a:noFill/>
              <a:ln>
                <a:noFill/>
              </a:ln>
            </p:spPr>
            <p:txBody>
              <a:bodyPr wrap="square" rtlCol="0">
                <a:spAutoFit/>
              </a:bodyPr>
              <a:lstStyle/>
              <a:p>
                <a:pPr algn="ctr"/>
                <a:r>
                  <a:rPr lang="en-US" altLang="zh-CN" sz="4000" b="1" dirty="0" smtClean="0">
                    <a:solidFill>
                      <a:schemeClr val="accent1"/>
                    </a:solidFill>
                    <a:latin typeface="微软雅黑" panose="020B0503020204020204" pitchFamily="34" charset="-122"/>
                    <a:ea typeface="微软雅黑" panose="020B0503020204020204" pitchFamily="34" charset="-122"/>
                  </a:rPr>
                  <a:t>01</a:t>
                </a:r>
                <a:endParaRPr lang="en-US" altLang="zh-CN" sz="4000" b="1" dirty="0" smtClean="0">
                  <a:solidFill>
                    <a:schemeClr val="accent1"/>
                  </a:solidFill>
                  <a:latin typeface="微软雅黑" panose="020B0503020204020204" pitchFamily="34" charset="-122"/>
                  <a:ea typeface="微软雅黑" panose="020B0503020204020204" pitchFamily="34" charset="-122"/>
                </a:endParaRPr>
              </a:p>
            </p:txBody>
          </p:sp>
          <p:sp>
            <p:nvSpPr>
              <p:cNvPr id="30" name="矩形 29"/>
              <p:cNvSpPr/>
              <p:nvPr/>
            </p:nvSpPr>
            <p:spPr>
              <a:xfrm>
                <a:off x="3909356" y="1685526"/>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33" name="组合 32"/>
          <p:cNvGrpSpPr/>
          <p:nvPr/>
        </p:nvGrpSpPr>
        <p:grpSpPr>
          <a:xfrm flipH="1">
            <a:off x="1386599" y="5017110"/>
            <a:ext cx="3434257" cy="860743"/>
            <a:chOff x="3873413" y="4736171"/>
            <a:chExt cx="3434257" cy="860743"/>
          </a:xfrm>
        </p:grpSpPr>
        <p:grpSp>
          <p:nvGrpSpPr>
            <p:cNvPr id="34" name="组合 33"/>
            <p:cNvGrpSpPr/>
            <p:nvPr/>
          </p:nvGrpSpPr>
          <p:grpSpPr>
            <a:xfrm>
              <a:off x="4912812" y="4736171"/>
              <a:ext cx="2394858" cy="860743"/>
              <a:chOff x="4818742" y="3526390"/>
              <a:chExt cx="2394858" cy="860743"/>
            </a:xfrm>
          </p:grpSpPr>
          <p:sp>
            <p:nvSpPr>
              <p:cNvPr id="38" name="文本框 37"/>
              <p:cNvSpPr txBox="1"/>
              <p:nvPr/>
            </p:nvSpPr>
            <p:spPr>
              <a:xfrm>
                <a:off x="4818742" y="3526390"/>
                <a:ext cx="2394858" cy="521970"/>
              </a:xfrm>
              <a:prstGeom prst="rect">
                <a:avLst/>
              </a:prstGeom>
              <a:noFill/>
            </p:spPr>
            <p:txBody>
              <a:bodyPr wrap="square" rtlCol="0">
                <a:spAutoFit/>
              </a:bodyPr>
              <a:lstStyle/>
              <a:p>
                <a:r>
                  <a:rPr lang="zh-CN" altLang="en-US" sz="2800" b="1" dirty="0" smtClean="0">
                    <a:latin typeface="微软雅黑" panose="020B0503020204020204" pitchFamily="34" charset="-122"/>
                  </a:rPr>
                  <a:t>系统测试</a:t>
                </a:r>
                <a:endParaRPr lang="zh-CN" altLang="en-US" sz="2800" b="1" dirty="0">
                  <a:latin typeface="微软雅黑" panose="020B0503020204020204" pitchFamily="34" charset="-122"/>
                </a:endParaRPr>
              </a:p>
            </p:txBody>
          </p:sp>
          <p:sp>
            <p:nvSpPr>
              <p:cNvPr id="39" name="文本框 38"/>
              <p:cNvSpPr txBox="1"/>
              <p:nvPr/>
            </p:nvSpPr>
            <p:spPr>
              <a:xfrm>
                <a:off x="4818742" y="4018833"/>
                <a:ext cx="2394858" cy="368300"/>
              </a:xfrm>
              <a:prstGeom prst="rect">
                <a:avLst/>
              </a:prstGeom>
              <a:noFill/>
            </p:spPr>
            <p:txBody>
              <a:bodyPr wrap="square" rtlCol="0">
                <a:spAutoFit/>
              </a:bodyPr>
              <a:lstStyle/>
              <a:p>
                <a:r>
                  <a:rPr lang="en-US" altLang="zh-CN" dirty="0" smtClean="0">
                    <a:solidFill>
                      <a:schemeClr val="bg1">
                        <a:lumMod val="65000"/>
                      </a:schemeClr>
                    </a:solidFill>
                    <a:latin typeface="Times New Roman" panose="02020603050405020304" pitchFamily="18" charset="0"/>
                    <a:cs typeface="Times New Roman" panose="02020603050405020304" pitchFamily="18" charset="0"/>
                  </a:rPr>
                  <a:t>System test</a:t>
                </a:r>
                <a:endParaRPr lang="en-US" altLang="zh-CN" dirty="0" smtClean="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35" name="组合 34"/>
            <p:cNvGrpSpPr/>
            <p:nvPr/>
          </p:nvGrpSpPr>
          <p:grpSpPr>
            <a:xfrm>
              <a:off x="3873413" y="4753058"/>
              <a:ext cx="899886" cy="828000"/>
              <a:chOff x="3873413" y="4753058"/>
              <a:chExt cx="899886" cy="828000"/>
            </a:xfrm>
          </p:grpSpPr>
          <p:sp>
            <p:nvSpPr>
              <p:cNvPr id="36" name="文本框 35"/>
              <p:cNvSpPr txBox="1"/>
              <p:nvPr/>
            </p:nvSpPr>
            <p:spPr>
              <a:xfrm>
                <a:off x="3873413" y="4782338"/>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05</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37" name="矩形 36"/>
              <p:cNvSpPr/>
              <p:nvPr/>
            </p:nvSpPr>
            <p:spPr>
              <a:xfrm>
                <a:off x="3909356" y="4753058"/>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40" name="组合 39"/>
          <p:cNvGrpSpPr/>
          <p:nvPr/>
        </p:nvGrpSpPr>
        <p:grpSpPr>
          <a:xfrm flipH="1">
            <a:off x="1386599" y="3449400"/>
            <a:ext cx="3434257" cy="860743"/>
            <a:chOff x="3873413" y="3187016"/>
            <a:chExt cx="3434257" cy="860743"/>
          </a:xfrm>
        </p:grpSpPr>
        <p:grpSp>
          <p:nvGrpSpPr>
            <p:cNvPr id="41" name="组合 40"/>
            <p:cNvGrpSpPr/>
            <p:nvPr/>
          </p:nvGrpSpPr>
          <p:grpSpPr>
            <a:xfrm>
              <a:off x="4912812" y="3187016"/>
              <a:ext cx="2394858" cy="860743"/>
              <a:chOff x="4818742" y="3526390"/>
              <a:chExt cx="2394858" cy="860743"/>
            </a:xfrm>
          </p:grpSpPr>
          <p:sp>
            <p:nvSpPr>
              <p:cNvPr id="45" name="文本框 44"/>
              <p:cNvSpPr txBox="1"/>
              <p:nvPr/>
            </p:nvSpPr>
            <p:spPr>
              <a:xfrm>
                <a:off x="4818742" y="3526390"/>
                <a:ext cx="2394858" cy="521970"/>
              </a:xfrm>
              <a:prstGeom prst="rect">
                <a:avLst/>
              </a:prstGeom>
              <a:noFill/>
            </p:spPr>
            <p:txBody>
              <a:bodyPr wrap="square" rtlCol="0">
                <a:spAutoFit/>
              </a:bodyPr>
              <a:lstStyle/>
              <a:p>
                <a:r>
                  <a:rPr lang="zh-CN" altLang="en-US" sz="2800" b="1" dirty="0">
                    <a:latin typeface="微软雅黑" panose="020B0503020204020204" pitchFamily="34" charset="-122"/>
                  </a:rPr>
                  <a:t>硬件设计</a:t>
                </a:r>
                <a:endParaRPr lang="zh-CN" altLang="en-US" sz="2800" b="1" dirty="0">
                  <a:latin typeface="微软雅黑" panose="020B0503020204020204" pitchFamily="34" charset="-122"/>
                </a:endParaRPr>
              </a:p>
            </p:txBody>
          </p:sp>
          <p:sp>
            <p:nvSpPr>
              <p:cNvPr id="46" name="文本框 45"/>
              <p:cNvSpPr txBox="1"/>
              <p:nvPr/>
            </p:nvSpPr>
            <p:spPr>
              <a:xfrm>
                <a:off x="4818742" y="4018833"/>
                <a:ext cx="2394858" cy="368300"/>
              </a:xfrm>
              <a:prstGeom prst="rect">
                <a:avLst/>
              </a:prstGeom>
              <a:noFill/>
            </p:spPr>
            <p:txBody>
              <a:bodyPr wrap="square" rtlCol="0">
                <a:spAutoFit/>
              </a:bodyPr>
              <a:lstStyle/>
              <a:p>
                <a:r>
                  <a:rPr lang="en-US" altLang="zh-CN" dirty="0">
                    <a:solidFill>
                      <a:schemeClr val="bg1">
                        <a:lumMod val="65000"/>
                      </a:schemeClr>
                    </a:solidFill>
                    <a:latin typeface="Times New Roman" panose="02020603050405020304" pitchFamily="18" charset="0"/>
                    <a:cs typeface="Times New Roman" panose="02020603050405020304" pitchFamily="18" charset="0"/>
                  </a:rPr>
                  <a:t>Hardware design</a:t>
                </a:r>
                <a:endParaRPr lang="en-US" altLang="zh-CN" dirty="0">
                  <a:solidFill>
                    <a:schemeClr val="bg1">
                      <a:lumMod val="65000"/>
                    </a:schemeClr>
                  </a:solidFill>
                  <a:latin typeface="Times New Roman" panose="02020603050405020304" pitchFamily="18" charset="0"/>
                  <a:cs typeface="Times New Roman" panose="02020603050405020304" pitchFamily="18" charset="0"/>
                </a:endParaRPr>
              </a:p>
            </p:txBody>
          </p:sp>
        </p:grpSp>
        <p:grpSp>
          <p:nvGrpSpPr>
            <p:cNvPr id="42" name="组合 41"/>
            <p:cNvGrpSpPr/>
            <p:nvPr/>
          </p:nvGrpSpPr>
          <p:grpSpPr>
            <a:xfrm>
              <a:off x="3873413" y="3203903"/>
              <a:ext cx="899886" cy="828000"/>
              <a:chOff x="3873413" y="3203903"/>
              <a:chExt cx="899886" cy="828000"/>
            </a:xfrm>
          </p:grpSpPr>
          <p:sp>
            <p:nvSpPr>
              <p:cNvPr id="43" name="文本框 42"/>
              <p:cNvSpPr txBox="1"/>
              <p:nvPr/>
            </p:nvSpPr>
            <p:spPr>
              <a:xfrm>
                <a:off x="3873413" y="3233183"/>
                <a:ext cx="899886" cy="769441"/>
              </a:xfrm>
              <a:prstGeom prst="rect">
                <a:avLst/>
              </a:prstGeom>
              <a:noFill/>
            </p:spPr>
            <p:txBody>
              <a:bodyPr wrap="square" rtlCol="0">
                <a:spAutoFit/>
              </a:bodyPr>
              <a:lstStyle/>
              <a:p>
                <a:pPr algn="ctr"/>
                <a:r>
                  <a:rPr lang="en-US" altLang="zh-CN" sz="4400" b="1" dirty="0" smtClean="0">
                    <a:solidFill>
                      <a:schemeClr val="accent1"/>
                    </a:solidFill>
                    <a:latin typeface="微软雅黑" panose="020B0503020204020204" pitchFamily="34" charset="-122"/>
                    <a:ea typeface="微软雅黑" panose="020B0503020204020204" pitchFamily="34" charset="-122"/>
                  </a:rPr>
                  <a:t>03</a:t>
                </a:r>
                <a:endParaRPr lang="zh-CN" altLang="en-US" sz="4400" b="1" dirty="0">
                  <a:solidFill>
                    <a:schemeClr val="accent1"/>
                  </a:solidFill>
                  <a:latin typeface="微软雅黑" panose="020B0503020204020204" pitchFamily="34" charset="-122"/>
                  <a:ea typeface="微软雅黑" panose="020B0503020204020204" pitchFamily="34" charset="-122"/>
                </a:endParaRPr>
              </a:p>
            </p:txBody>
          </p:sp>
          <p:sp>
            <p:nvSpPr>
              <p:cNvPr id="44" name="矩形 43"/>
              <p:cNvSpPr/>
              <p:nvPr/>
            </p:nvSpPr>
            <p:spPr>
              <a:xfrm>
                <a:off x="3909356" y="3203903"/>
                <a:ext cx="828000" cy="828000"/>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47" name="矩形 46"/>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49" name="直接连接符 48"/>
          <p:cNvCxnSpPr>
            <a:stCxn id="4" idx="2"/>
          </p:cNvCxnSpPr>
          <p:nvPr/>
        </p:nvCxnSpPr>
        <p:spPr>
          <a:xfrm flipH="1">
            <a:off x="6096000" y="1730069"/>
            <a:ext cx="1" cy="4291219"/>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56" name="灯片编号占位符 5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3496">
        <p14:flip dir="r"/>
      </p:transition>
    </mc:Choice>
    <mc:Fallback>
      <p:transition spd="slow" advTm="3496">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1" fill="hold" nodeType="withEffect">
                                      <p:stCondLst>
                                        <p:cond delay="25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2" presetClass="entr" presetSubtype="2" fill="hold" nodeType="withEffect" p14:presetBounceEnd="40000">
                                      <p:stCondLst>
                                        <p:cond delay="600"/>
                                      </p:stCondLst>
                                      <p:childTnLst>
                                        <p:set>
                                          <p:cBhvr>
                                            <p:cTn id="21" dur="1" fill="hold">
                                              <p:stCondLst>
                                                <p:cond delay="0"/>
                                              </p:stCondLst>
                                            </p:cTn>
                                            <p:tgtEl>
                                              <p:spTgt spid="5"/>
                                            </p:tgtEl>
                                            <p:attrNameLst>
                                              <p:attrName>style.visibility</p:attrName>
                                            </p:attrNameLst>
                                          </p:cBhvr>
                                          <p:to>
                                            <p:strVal val="visible"/>
                                          </p:to>
                                        </p:set>
                                        <p:anim calcmode="lin" valueType="num" p14:bounceEnd="40000">
                                          <p:cBhvr additive="base">
                                            <p:cTn id="22" dur="500" fill="hold"/>
                                            <p:tgtEl>
                                              <p:spTgt spid="5"/>
                                            </p:tgtEl>
                                            <p:attrNameLst>
                                              <p:attrName>ppt_x</p:attrName>
                                            </p:attrNameLst>
                                          </p:cBhvr>
                                          <p:tavLst>
                                            <p:tav tm="0">
                                              <p:val>
                                                <p:strVal val="1+#ppt_w/2"/>
                                              </p:val>
                                            </p:tav>
                                            <p:tav tm="100000">
                                              <p:val>
                                                <p:strVal val="#ppt_x"/>
                                              </p:val>
                                            </p:tav>
                                          </p:tavLst>
                                        </p:anim>
                                        <p:anim calcmode="lin" valueType="num" p14:bounceEnd="40000">
                                          <p:cBhvr additive="base">
                                            <p:cTn id="23" dur="500" fill="hold"/>
                                            <p:tgtEl>
                                              <p:spTgt spid="5"/>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14:presetBounceEnd="40000">
                                      <p:stCondLst>
                                        <p:cond delay="1200"/>
                                      </p:stCondLst>
                                      <p:childTnLst>
                                        <p:set>
                                          <p:cBhvr>
                                            <p:cTn id="25" dur="1" fill="hold">
                                              <p:stCondLst>
                                                <p:cond delay="0"/>
                                              </p:stCondLst>
                                            </p:cTn>
                                            <p:tgtEl>
                                              <p:spTgt spid="19"/>
                                            </p:tgtEl>
                                            <p:attrNameLst>
                                              <p:attrName>style.visibility</p:attrName>
                                            </p:attrNameLst>
                                          </p:cBhvr>
                                          <p:to>
                                            <p:strVal val="visible"/>
                                          </p:to>
                                        </p:set>
                                        <p:anim calcmode="lin" valueType="num" p14:bounceEnd="40000">
                                          <p:cBhvr additive="base">
                                            <p:cTn id="26" dur="500" fill="hold"/>
                                            <p:tgtEl>
                                              <p:spTgt spid="19"/>
                                            </p:tgtEl>
                                            <p:attrNameLst>
                                              <p:attrName>ppt_x</p:attrName>
                                            </p:attrNameLst>
                                          </p:cBhvr>
                                          <p:tavLst>
                                            <p:tav tm="0">
                                              <p:val>
                                                <p:strVal val="1+#ppt_w/2"/>
                                              </p:val>
                                            </p:tav>
                                            <p:tav tm="100000">
                                              <p:val>
                                                <p:strVal val="#ppt_x"/>
                                              </p:val>
                                            </p:tav>
                                          </p:tavLst>
                                        </p:anim>
                                        <p:anim calcmode="lin" valueType="num" p14:bounceEnd="40000">
                                          <p:cBhvr additive="base">
                                            <p:cTn id="27" dur="500" fill="hold"/>
                                            <p:tgtEl>
                                              <p:spTgt spid="19"/>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14:presetBounceEnd="40000">
                                      <p:stCondLst>
                                        <p:cond delay="1800"/>
                                      </p:stCondLst>
                                      <p:childTnLst>
                                        <p:set>
                                          <p:cBhvr>
                                            <p:cTn id="29" dur="1" fill="hold">
                                              <p:stCondLst>
                                                <p:cond delay="0"/>
                                              </p:stCondLst>
                                            </p:cTn>
                                            <p:tgtEl>
                                              <p:spTgt spid="12"/>
                                            </p:tgtEl>
                                            <p:attrNameLst>
                                              <p:attrName>style.visibility</p:attrName>
                                            </p:attrNameLst>
                                          </p:cBhvr>
                                          <p:to>
                                            <p:strVal val="visible"/>
                                          </p:to>
                                        </p:set>
                                        <p:anim calcmode="lin" valueType="num" p14:bounceEnd="40000">
                                          <p:cBhvr additive="base">
                                            <p:cTn id="30" dur="500" fill="hold"/>
                                            <p:tgtEl>
                                              <p:spTgt spid="12"/>
                                            </p:tgtEl>
                                            <p:attrNameLst>
                                              <p:attrName>ppt_x</p:attrName>
                                            </p:attrNameLst>
                                          </p:cBhvr>
                                          <p:tavLst>
                                            <p:tav tm="0">
                                              <p:val>
                                                <p:strVal val="1+#ppt_w/2"/>
                                              </p:val>
                                            </p:tav>
                                            <p:tav tm="100000">
                                              <p:val>
                                                <p:strVal val="#ppt_x"/>
                                              </p:val>
                                            </p:tav>
                                          </p:tavLst>
                                        </p:anim>
                                        <p:anim calcmode="lin" valueType="num" p14:bounceEnd="40000">
                                          <p:cBhvr additive="base">
                                            <p:cTn id="31" dur="500" fill="hold"/>
                                            <p:tgtEl>
                                              <p:spTgt spid="12"/>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14:presetBounceEnd="40000">
                                      <p:stCondLst>
                                        <p:cond delay="300"/>
                                      </p:stCondLst>
                                      <p:childTnLst>
                                        <p:set>
                                          <p:cBhvr>
                                            <p:cTn id="33" dur="1" fill="hold">
                                              <p:stCondLst>
                                                <p:cond delay="0"/>
                                              </p:stCondLst>
                                            </p:cTn>
                                            <p:tgtEl>
                                              <p:spTgt spid="26"/>
                                            </p:tgtEl>
                                            <p:attrNameLst>
                                              <p:attrName>style.visibility</p:attrName>
                                            </p:attrNameLst>
                                          </p:cBhvr>
                                          <p:to>
                                            <p:strVal val="visible"/>
                                          </p:to>
                                        </p:set>
                                        <p:anim calcmode="lin" valueType="num" p14:bounceEnd="40000">
                                          <p:cBhvr additive="base">
                                            <p:cTn id="34" dur="500" fill="hold"/>
                                            <p:tgtEl>
                                              <p:spTgt spid="26"/>
                                            </p:tgtEl>
                                            <p:attrNameLst>
                                              <p:attrName>ppt_x</p:attrName>
                                            </p:attrNameLst>
                                          </p:cBhvr>
                                          <p:tavLst>
                                            <p:tav tm="0">
                                              <p:val>
                                                <p:strVal val="1+#ppt_w/2"/>
                                              </p:val>
                                            </p:tav>
                                            <p:tav tm="100000">
                                              <p:val>
                                                <p:strVal val="#ppt_x"/>
                                              </p:val>
                                            </p:tav>
                                          </p:tavLst>
                                        </p:anim>
                                        <p:anim calcmode="lin" valueType="num" p14:bounceEnd="40000">
                                          <p:cBhvr additive="base">
                                            <p:cTn id="35" dur="500" fill="hold"/>
                                            <p:tgtEl>
                                              <p:spTgt spid="26"/>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14:presetBounceEnd="40000">
                                      <p:stCondLst>
                                        <p:cond delay="900"/>
                                      </p:stCondLst>
                                      <p:childTnLst>
                                        <p:set>
                                          <p:cBhvr>
                                            <p:cTn id="37" dur="1" fill="hold">
                                              <p:stCondLst>
                                                <p:cond delay="0"/>
                                              </p:stCondLst>
                                            </p:cTn>
                                            <p:tgtEl>
                                              <p:spTgt spid="40"/>
                                            </p:tgtEl>
                                            <p:attrNameLst>
                                              <p:attrName>style.visibility</p:attrName>
                                            </p:attrNameLst>
                                          </p:cBhvr>
                                          <p:to>
                                            <p:strVal val="visible"/>
                                          </p:to>
                                        </p:set>
                                        <p:anim calcmode="lin" valueType="num" p14:bounceEnd="40000">
                                          <p:cBhvr additive="base">
                                            <p:cTn id="38" dur="500" fill="hold"/>
                                            <p:tgtEl>
                                              <p:spTgt spid="40"/>
                                            </p:tgtEl>
                                            <p:attrNameLst>
                                              <p:attrName>ppt_x</p:attrName>
                                            </p:attrNameLst>
                                          </p:cBhvr>
                                          <p:tavLst>
                                            <p:tav tm="0">
                                              <p:val>
                                                <p:strVal val="1+#ppt_w/2"/>
                                              </p:val>
                                            </p:tav>
                                            <p:tav tm="100000">
                                              <p:val>
                                                <p:strVal val="#ppt_x"/>
                                              </p:val>
                                            </p:tav>
                                          </p:tavLst>
                                        </p:anim>
                                        <p:anim calcmode="lin" valueType="num" p14:bounceEnd="40000">
                                          <p:cBhvr additive="base">
                                            <p:cTn id="39" dur="500" fill="hold"/>
                                            <p:tgtEl>
                                              <p:spTgt spid="40"/>
                                            </p:tgtEl>
                                            <p:attrNameLst>
                                              <p:attrName>ppt_y</p:attrName>
                                            </p:attrNameLst>
                                          </p:cBhvr>
                                          <p:tavLst>
                                            <p:tav tm="0">
                                              <p:val>
                                                <p:strVal val="#ppt_y"/>
                                              </p:val>
                                            </p:tav>
                                            <p:tav tm="100000">
                                              <p:val>
                                                <p:strVal val="#ppt_y"/>
                                              </p:val>
                                            </p:tav>
                                          </p:tavLst>
                                        </p:anim>
                                      </p:childTnLst>
                                    </p:cTn>
                                  </p:par>
                                  <p:par>
                                    <p:cTn id="40" presetID="2" presetClass="entr" presetSubtype="2" fill="hold" nodeType="withEffect" p14:presetBounceEnd="40000">
                                      <p:stCondLst>
                                        <p:cond delay="1500"/>
                                      </p:stCondLst>
                                      <p:childTnLst>
                                        <p:set>
                                          <p:cBhvr>
                                            <p:cTn id="41" dur="1" fill="hold">
                                              <p:stCondLst>
                                                <p:cond delay="0"/>
                                              </p:stCondLst>
                                            </p:cTn>
                                            <p:tgtEl>
                                              <p:spTgt spid="33"/>
                                            </p:tgtEl>
                                            <p:attrNameLst>
                                              <p:attrName>style.visibility</p:attrName>
                                            </p:attrNameLst>
                                          </p:cBhvr>
                                          <p:to>
                                            <p:strVal val="visible"/>
                                          </p:to>
                                        </p:set>
                                        <p:anim calcmode="lin" valueType="num" p14:bounceEnd="40000">
                                          <p:cBhvr additive="base">
                                            <p:cTn id="42" dur="500" fill="hold"/>
                                            <p:tgtEl>
                                              <p:spTgt spid="33"/>
                                            </p:tgtEl>
                                            <p:attrNameLst>
                                              <p:attrName>ppt_x</p:attrName>
                                            </p:attrNameLst>
                                          </p:cBhvr>
                                          <p:tavLst>
                                            <p:tav tm="0">
                                              <p:val>
                                                <p:strVal val="1+#ppt_w/2"/>
                                              </p:val>
                                            </p:tav>
                                            <p:tav tm="100000">
                                              <p:val>
                                                <p:strVal val="#ppt_x"/>
                                              </p:val>
                                            </p:tav>
                                          </p:tavLst>
                                        </p:anim>
                                        <p:anim calcmode="lin" valueType="num" p14:bounceEnd="40000">
                                          <p:cBhvr additive="base">
                                            <p:cTn id="43"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4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par>
                                    <p:cTn id="11" presetID="22" presetClass="entr" presetSubtype="8" fill="hold" grpId="0" nodeType="withEffect">
                                      <p:stCondLst>
                                        <p:cond delay="25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par>
                                    <p:cTn id="17" presetID="22" presetClass="entr" presetSubtype="1" fill="hold" nodeType="withEffect">
                                      <p:stCondLst>
                                        <p:cond delay="25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2" presetClass="entr" presetSubtype="2" fill="hold" nodeType="withEffect">
                                      <p:stCondLst>
                                        <p:cond delay="60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1+#ppt_w/2"/>
                                              </p:val>
                                            </p:tav>
                                            <p:tav tm="100000">
                                              <p:val>
                                                <p:strVal val="#ppt_x"/>
                                              </p:val>
                                            </p:tav>
                                          </p:tavLst>
                                        </p:anim>
                                        <p:anim calcmode="lin" valueType="num">
                                          <p:cBhvr additive="base">
                                            <p:cTn id="23" dur="500" fill="hold"/>
                                            <p:tgtEl>
                                              <p:spTgt spid="5"/>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120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1+#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par>
                                    <p:cTn id="28" presetID="2" presetClass="entr" presetSubtype="2" fill="hold" nodeType="withEffect">
                                      <p:stCondLst>
                                        <p:cond delay="180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1+#ppt_w/2"/>
                                              </p:val>
                                            </p:tav>
                                            <p:tav tm="100000">
                                              <p:val>
                                                <p:strVal val="#ppt_x"/>
                                              </p:val>
                                            </p:tav>
                                          </p:tavLst>
                                        </p:anim>
                                        <p:anim calcmode="lin" valueType="num">
                                          <p:cBhvr additive="base">
                                            <p:cTn id="31" dur="500" fill="hold"/>
                                            <p:tgtEl>
                                              <p:spTgt spid="12"/>
                                            </p:tgtEl>
                                            <p:attrNameLst>
                                              <p:attrName>ppt_y</p:attrName>
                                            </p:attrNameLst>
                                          </p:cBhvr>
                                          <p:tavLst>
                                            <p:tav tm="0">
                                              <p:val>
                                                <p:strVal val="#ppt_y"/>
                                              </p:val>
                                            </p:tav>
                                            <p:tav tm="100000">
                                              <p:val>
                                                <p:strVal val="#ppt_y"/>
                                              </p:val>
                                            </p:tav>
                                          </p:tavLst>
                                        </p:anim>
                                      </p:childTnLst>
                                    </p:cTn>
                                  </p:par>
                                  <p:par>
                                    <p:cTn id="32" presetID="2" presetClass="entr" presetSubtype="2" fill="hold" nodeType="withEffect">
                                      <p:stCondLst>
                                        <p:cond delay="30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1+#ppt_w/2"/>
                                              </p:val>
                                            </p:tav>
                                            <p:tav tm="100000">
                                              <p:val>
                                                <p:strVal val="#ppt_x"/>
                                              </p:val>
                                            </p:tav>
                                          </p:tavLst>
                                        </p:anim>
                                        <p:anim calcmode="lin" valueType="num">
                                          <p:cBhvr additive="base">
                                            <p:cTn id="35" dur="500" fill="hold"/>
                                            <p:tgtEl>
                                              <p:spTgt spid="26"/>
                                            </p:tgtEl>
                                            <p:attrNameLst>
                                              <p:attrName>ppt_y</p:attrName>
                                            </p:attrNameLst>
                                          </p:cBhvr>
                                          <p:tavLst>
                                            <p:tav tm="0">
                                              <p:val>
                                                <p:strVal val="#ppt_y"/>
                                              </p:val>
                                            </p:tav>
                                            <p:tav tm="100000">
                                              <p:val>
                                                <p:strVal val="#ppt_y"/>
                                              </p:val>
                                            </p:tav>
                                          </p:tavLst>
                                        </p:anim>
                                      </p:childTnLst>
                                    </p:cTn>
                                  </p:par>
                                  <p:par>
                                    <p:cTn id="36" presetID="2" presetClass="entr" presetSubtype="2" fill="hold" nodeType="withEffect">
                                      <p:stCondLst>
                                        <p:cond delay="900"/>
                                      </p:stCondLst>
                                      <p:childTnLst>
                                        <p:set>
                                          <p:cBhvr>
                                            <p:cTn id="37" dur="1" fill="hold">
                                              <p:stCondLst>
                                                <p:cond delay="0"/>
                                              </p:stCondLst>
                                            </p:cTn>
                                            <p:tgtEl>
                                              <p:spTgt spid="40"/>
                                            </p:tgtEl>
                                            <p:attrNameLst>
                                              <p:attrName>style.visibility</p:attrName>
                                            </p:attrNameLst>
                                          </p:cBhvr>
                                          <p:to>
                                            <p:strVal val="visible"/>
                                          </p:to>
                                        </p:set>
                                        <p:anim calcmode="lin" valueType="num">
                                          <p:cBhvr additive="base">
                                            <p:cTn id="38" dur="500" fill="hold"/>
                                            <p:tgtEl>
                                              <p:spTgt spid="40"/>
                                            </p:tgtEl>
                                            <p:attrNameLst>
                                              <p:attrName>ppt_x</p:attrName>
                                            </p:attrNameLst>
                                          </p:cBhvr>
                                          <p:tavLst>
                                            <p:tav tm="0">
                                              <p:val>
                                                <p:strVal val="1+#ppt_w/2"/>
                                              </p:val>
                                            </p:tav>
                                            <p:tav tm="100000">
                                              <p:val>
                                                <p:strVal val="#ppt_x"/>
                                              </p:val>
                                            </p:tav>
                                          </p:tavLst>
                                        </p:anim>
                                        <p:anim calcmode="lin" valueType="num">
                                          <p:cBhvr additive="base">
                                            <p:cTn id="39" dur="500" fill="hold"/>
                                            <p:tgtEl>
                                              <p:spTgt spid="40"/>
                                            </p:tgtEl>
                                            <p:attrNameLst>
                                              <p:attrName>ppt_y</p:attrName>
                                            </p:attrNameLst>
                                          </p:cBhvr>
                                          <p:tavLst>
                                            <p:tav tm="0">
                                              <p:val>
                                                <p:strVal val="#ppt_y"/>
                                              </p:val>
                                            </p:tav>
                                            <p:tav tm="100000">
                                              <p:val>
                                                <p:strVal val="#ppt_y"/>
                                              </p:val>
                                            </p:tav>
                                          </p:tavLst>
                                        </p:anim>
                                      </p:childTnLst>
                                    </p:cTn>
                                  </p:par>
                                  <p:par>
                                    <p:cTn id="40" presetID="2" presetClass="entr" presetSubtype="2" fill="hold" nodeType="withEffect">
                                      <p:stCondLst>
                                        <p:cond delay="1500"/>
                                      </p:stCondLst>
                                      <p:childTnLst>
                                        <p:set>
                                          <p:cBhvr>
                                            <p:cTn id="41" dur="1" fill="hold">
                                              <p:stCondLst>
                                                <p:cond delay="0"/>
                                              </p:stCondLst>
                                            </p:cTn>
                                            <p:tgtEl>
                                              <p:spTgt spid="33"/>
                                            </p:tgtEl>
                                            <p:attrNameLst>
                                              <p:attrName>style.visibility</p:attrName>
                                            </p:attrNameLst>
                                          </p:cBhvr>
                                          <p:to>
                                            <p:strVal val="visible"/>
                                          </p:to>
                                        </p:set>
                                        <p:anim calcmode="lin" valueType="num">
                                          <p:cBhvr additive="base">
                                            <p:cTn id="42" dur="500" fill="hold"/>
                                            <p:tgtEl>
                                              <p:spTgt spid="33"/>
                                            </p:tgtEl>
                                            <p:attrNameLst>
                                              <p:attrName>ppt_x</p:attrName>
                                            </p:attrNameLst>
                                          </p:cBhvr>
                                          <p:tavLst>
                                            <p:tav tm="0">
                                              <p:val>
                                                <p:strVal val="1+#ppt_w/2"/>
                                              </p:val>
                                            </p:tav>
                                            <p:tav tm="100000">
                                              <p:val>
                                                <p:strVal val="#ppt_x"/>
                                              </p:val>
                                            </p:tav>
                                          </p:tavLst>
                                        </p:anim>
                                        <p:anim calcmode="lin" valueType="num">
                                          <p:cBhvr additive="base">
                                            <p:cTn id="43" dur="5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47" grpId="0" animBg="1"/>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系统测试</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3839574" y="4796619"/>
            <a:ext cx="4656868" cy="802055"/>
            <a:chOff x="3839574" y="4796619"/>
            <a:chExt cx="4656868" cy="802055"/>
          </a:xfrm>
        </p:grpSpPr>
        <p:grpSp>
          <p:nvGrpSpPr>
            <p:cNvPr id="18" name="组合 17"/>
            <p:cNvGrpSpPr/>
            <p:nvPr/>
          </p:nvGrpSpPr>
          <p:grpSpPr>
            <a:xfrm>
              <a:off x="3839574" y="4796619"/>
              <a:ext cx="2112410" cy="358157"/>
              <a:chOff x="3839574" y="4796619"/>
              <a:chExt cx="2112410" cy="358157"/>
            </a:xfrm>
          </p:grpSpPr>
          <p:sp>
            <p:nvSpPr>
              <p:cNvPr id="10"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12" name="TextBox 39"/>
              <p:cNvSpPr txBox="1"/>
              <p:nvPr/>
            </p:nvSpPr>
            <p:spPr>
              <a:xfrm>
                <a:off x="4202650" y="4796619"/>
                <a:ext cx="1749334" cy="35815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安装驱动</a:t>
                </a:r>
                <a:endParaRPr lang="zh-CN" altLang="en-US" sz="2000" dirty="0">
                  <a:solidFill>
                    <a:srgbClr val="FFFFFF"/>
                  </a:solidFill>
                  <a:latin typeface="微软雅黑" panose="020B0503020204020204" pitchFamily="34" charset="-122"/>
                </a:endParaRPr>
              </a:p>
            </p:txBody>
          </p:sp>
        </p:grpSp>
        <p:grpSp>
          <p:nvGrpSpPr>
            <p:cNvPr id="22" name="组合 21"/>
            <p:cNvGrpSpPr/>
            <p:nvPr/>
          </p:nvGrpSpPr>
          <p:grpSpPr>
            <a:xfrm>
              <a:off x="6384032" y="4796619"/>
              <a:ext cx="2112410" cy="392665"/>
              <a:chOff x="3839574" y="4796619"/>
              <a:chExt cx="2112410" cy="392665"/>
            </a:xfrm>
          </p:grpSpPr>
          <p:sp>
            <p:nvSpPr>
              <p:cNvPr id="23"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4" name="TextBox 39"/>
              <p:cNvSpPr txBox="1"/>
              <p:nvPr/>
            </p:nvSpPr>
            <p:spPr>
              <a:xfrm>
                <a:off x="4202650" y="4796619"/>
                <a:ext cx="1749334" cy="392665"/>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en-US" altLang="zh-CN" sz="2000" dirty="0" smtClean="0">
                    <a:solidFill>
                      <a:srgbClr val="FFFFFF"/>
                    </a:solidFill>
                    <a:latin typeface="微软雅黑" panose="020B0503020204020204" pitchFamily="34" charset="-122"/>
                  </a:rPr>
                  <a:t>MDK</a:t>
                </a:r>
                <a:endParaRPr lang="en-US" altLang="zh-CN" sz="2000" dirty="0">
                  <a:solidFill>
                    <a:srgbClr val="FFFFFF"/>
                  </a:solidFill>
                  <a:latin typeface="微软雅黑" panose="020B0503020204020204" pitchFamily="34" charset="-122"/>
                </a:endParaRPr>
              </a:p>
            </p:txBody>
          </p:sp>
        </p:grpSp>
        <p:grpSp>
          <p:nvGrpSpPr>
            <p:cNvPr id="25" name="组合 24"/>
            <p:cNvGrpSpPr/>
            <p:nvPr/>
          </p:nvGrpSpPr>
          <p:grpSpPr>
            <a:xfrm>
              <a:off x="3839574" y="5201164"/>
              <a:ext cx="2112410" cy="376167"/>
              <a:chOff x="3839574" y="4796619"/>
              <a:chExt cx="2112410" cy="376167"/>
            </a:xfrm>
          </p:grpSpPr>
          <p:sp>
            <p:nvSpPr>
              <p:cNvPr id="26"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7" name="TextBox 39"/>
              <p:cNvSpPr txBox="1"/>
              <p:nvPr/>
            </p:nvSpPr>
            <p:spPr>
              <a:xfrm>
                <a:off x="4202650" y="4796619"/>
                <a:ext cx="1749334" cy="37616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en-US" altLang="zh-CN" sz="2000" dirty="0" smtClean="0">
                    <a:solidFill>
                      <a:srgbClr val="FFFFFF"/>
                    </a:solidFill>
                    <a:latin typeface="微软雅黑" panose="020B0503020204020204" pitchFamily="34" charset="-122"/>
                  </a:rPr>
                  <a:t>LCD</a:t>
                </a:r>
                <a:r>
                  <a:rPr lang="zh-CN" altLang="en-US" sz="2000" dirty="0" smtClean="0">
                    <a:solidFill>
                      <a:srgbClr val="FFFFFF"/>
                    </a:solidFill>
                    <a:latin typeface="微软雅黑" panose="020B0503020204020204" pitchFamily="34" charset="-122"/>
                  </a:rPr>
                  <a:t>测试</a:t>
                </a:r>
                <a:endParaRPr lang="zh-CN" altLang="en-US" sz="2000" dirty="0" smtClean="0">
                  <a:solidFill>
                    <a:srgbClr val="FFFFFF"/>
                  </a:solidFill>
                  <a:latin typeface="微软雅黑" panose="020B0503020204020204" pitchFamily="34" charset="-122"/>
                </a:endParaRPr>
              </a:p>
            </p:txBody>
          </p:sp>
        </p:grpSp>
        <p:grpSp>
          <p:nvGrpSpPr>
            <p:cNvPr id="28" name="组合 27"/>
            <p:cNvGrpSpPr/>
            <p:nvPr/>
          </p:nvGrpSpPr>
          <p:grpSpPr>
            <a:xfrm>
              <a:off x="6384032" y="5201164"/>
              <a:ext cx="2112410" cy="397510"/>
              <a:chOff x="3839574" y="4796619"/>
              <a:chExt cx="2112410" cy="397510"/>
            </a:xfrm>
          </p:grpSpPr>
          <p:sp>
            <p:nvSpPr>
              <p:cNvPr id="29"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30" name="TextBox 39"/>
              <p:cNvSpPr txBox="1"/>
              <p:nvPr/>
            </p:nvSpPr>
            <p:spPr>
              <a:xfrm>
                <a:off x="4202650" y="4796619"/>
                <a:ext cx="1749334" cy="39751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整体调试</a:t>
                </a:r>
                <a:endParaRPr lang="zh-CN" altLang="en-US" sz="2000" dirty="0">
                  <a:solidFill>
                    <a:srgbClr val="FFFFFF"/>
                  </a:solidFill>
                  <a:latin typeface="微软雅黑" panose="020B0503020204020204" pitchFamily="34" charset="-122"/>
                </a:endParaRPr>
              </a:p>
            </p:txBody>
          </p:sp>
        </p:grpSp>
      </p:gr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9" name="图片 8"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3225">
        <p14:flip dir="r"/>
      </p:transition>
    </mc:Choice>
    <mc:Fallback>
      <p:transition spd="slow" advTm="3225">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 name="椭圆 2"/>
          <p:cNvSpPr/>
          <p:nvPr/>
        </p:nvSpPr>
        <p:spPr>
          <a:xfrm>
            <a:off x="1057633" y="1519996"/>
            <a:ext cx="874595" cy="874595"/>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solidFill>
                <a:schemeClr val="bg2"/>
              </a:solidFill>
              <a:latin typeface="+mn-ea"/>
            </a:endParaRPr>
          </a:p>
        </p:txBody>
      </p:sp>
      <p:sp>
        <p:nvSpPr>
          <p:cNvPr id="4" name="文本框 3"/>
          <p:cNvSpPr txBox="1"/>
          <p:nvPr/>
        </p:nvSpPr>
        <p:spPr>
          <a:xfrm>
            <a:off x="1931404" y="1627785"/>
            <a:ext cx="5400675" cy="583565"/>
          </a:xfrm>
          <a:prstGeom prst="rect">
            <a:avLst/>
          </a:prstGeom>
          <a:noFill/>
        </p:spPr>
        <p:txBody>
          <a:bodyPr wrap="square" rtlCol="0">
            <a:spAutoFit/>
          </a:bodyPr>
          <a:lstStyle/>
          <a:p>
            <a:r>
              <a:rPr lang="zh-CN" altLang="en-US" sz="3200" b="1" dirty="0" smtClean="0">
                <a:solidFill>
                  <a:schemeClr val="accent1"/>
                </a:solidFill>
                <a:latin typeface="微软雅黑" panose="020B0503020204020204" pitchFamily="34" charset="-122"/>
              </a:rPr>
              <a:t>安装</a:t>
            </a:r>
            <a:r>
              <a:rPr lang="en-US" altLang="zh-CN" sz="3200" b="1" dirty="0" smtClean="0">
                <a:solidFill>
                  <a:schemeClr val="accent1"/>
                </a:solidFill>
                <a:latin typeface="微软雅黑" panose="020B0503020204020204" pitchFamily="34" charset="-122"/>
              </a:rPr>
              <a:t>ST-LINK</a:t>
            </a:r>
            <a:r>
              <a:rPr lang="zh-CN" altLang="en-US" sz="3200" b="1" dirty="0" smtClean="0">
                <a:solidFill>
                  <a:schemeClr val="accent1"/>
                </a:solidFill>
                <a:latin typeface="微软雅黑" panose="020B0503020204020204" pitchFamily="34" charset="-122"/>
              </a:rPr>
              <a:t>驱动</a:t>
            </a:r>
            <a:endParaRPr lang="zh-CN" altLang="en-US" sz="3200" b="1" dirty="0" smtClean="0">
              <a:solidFill>
                <a:schemeClr val="accent1"/>
              </a:solidFill>
              <a:latin typeface="微软雅黑" panose="020B0503020204020204" pitchFamily="34" charset="-122"/>
            </a:endParaRPr>
          </a:p>
        </p:txBody>
      </p:sp>
      <p:grpSp>
        <p:nvGrpSpPr>
          <p:cNvPr id="5" name="组合 4"/>
          <p:cNvGrpSpPr/>
          <p:nvPr/>
        </p:nvGrpSpPr>
        <p:grpSpPr>
          <a:xfrm>
            <a:off x="1931670" y="2502535"/>
            <a:ext cx="9788525" cy="3562350"/>
            <a:chOff x="1859743" y="2101910"/>
            <a:chExt cx="9636932" cy="1327090"/>
          </a:xfrm>
        </p:grpSpPr>
        <p:sp>
          <p:nvSpPr>
            <p:cNvPr id="6" name="矩形 5"/>
            <p:cNvSpPr/>
            <p:nvPr/>
          </p:nvSpPr>
          <p:spPr>
            <a:xfrm>
              <a:off x="1859743" y="2101910"/>
              <a:ext cx="9636932" cy="1327090"/>
            </a:xfrm>
            <a:prstGeom prst="rect">
              <a:avLst/>
            </a:prstGeom>
            <a:solidFill>
              <a:srgbClr val="ECECE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859744" y="2123969"/>
              <a:ext cx="9636930" cy="1272209"/>
            </a:xfrm>
            <a:prstGeom prst="rect">
              <a:avLst/>
            </a:prstGeom>
          </p:spPr>
          <p:txBody>
            <a:bodyPr wrap="square">
              <a:spAutoFit/>
            </a:bodyPr>
            <a:lstStyle/>
            <a:p>
              <a:pPr>
                <a:lnSpc>
                  <a:spcPct val="150000"/>
                </a:lnSpc>
              </a:pPr>
              <a:r>
                <a:rPr lang="zh-CN" altLang="en-US" sz="2400" dirty="0" smtClean="0"/>
                <a:t>本次毕业设计就需要用到ST-LINK下载和调试程序，在此之前应该先安装ST-LINK的驱动。下载ST-LINK驱动后，直接双击驱动文件dpinst_amd64，然后根据提示进行安装即可。安装后，有必要检查安装是否成功。把ST-LINK插到电脑上USB接口，然后在我的电脑\管理\设备管理器\通用串行总线控制器中看到一个 ST-Link driver，表明驱动安装成功。</a:t>
              </a:r>
              <a:endParaRPr lang="zh-CN" altLang="en-US" sz="2400" dirty="0" smtClean="0"/>
            </a:p>
          </p:txBody>
        </p:sp>
      </p:grpSp>
      <p:grpSp>
        <p:nvGrpSpPr>
          <p:cNvPr id="8" name="组合 7"/>
          <p:cNvGrpSpPr/>
          <p:nvPr/>
        </p:nvGrpSpPr>
        <p:grpSpPr>
          <a:xfrm>
            <a:off x="0" y="331837"/>
            <a:ext cx="12192000" cy="720626"/>
            <a:chOff x="0" y="331837"/>
            <a:chExt cx="12192000" cy="720626"/>
          </a:xfrm>
        </p:grpSpPr>
        <p:sp>
          <p:nvSpPr>
            <p:cNvPr id="18" name="矩形 1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框 19"/>
            <p:cNvSpPr txBox="1"/>
            <p:nvPr/>
          </p:nvSpPr>
          <p:spPr>
            <a:xfrm>
              <a:off x="722120" y="368985"/>
              <a:ext cx="2304256" cy="645160"/>
            </a:xfrm>
            <a:prstGeom prst="rect">
              <a:avLst/>
            </a:prstGeom>
            <a:noFill/>
          </p:spPr>
          <p:txBody>
            <a:bodyPr wrap="square" rtlCol="0">
              <a:spAutoFit/>
            </a:bodyPr>
            <a:lstStyle/>
            <a:p>
              <a:r>
                <a:rPr lang="zh-CN" altLang="en-US" sz="3600" dirty="0"/>
                <a:t>系统测试</a:t>
              </a:r>
              <a:endParaRPr lang="zh-CN" altLang="en-US" sz="3600" dirty="0"/>
            </a:p>
          </p:txBody>
        </p:sp>
        <p:sp>
          <p:nvSpPr>
            <p:cNvPr id="21" name="矩形 2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安装驱动</a:t>
              </a:r>
              <a:endParaRPr lang="zh-CN" sz="2800" dirty="0" smtClean="0">
                <a:solidFill>
                  <a:schemeClr val="bg2"/>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2366">
        <p14:flip dir="r"/>
      </p:transition>
    </mc:Choice>
    <mc:Fallback>
      <p:transition spd="slow" advTm="23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p:cTn id="10" dur="500" fill="hold"/>
                                        <p:tgtEl>
                                          <p:spTgt spid="3"/>
                                        </p:tgtEl>
                                        <p:attrNameLst>
                                          <p:attrName>ppt_w</p:attrName>
                                        </p:attrNameLst>
                                      </p:cBhvr>
                                      <p:tavLst>
                                        <p:tav tm="0">
                                          <p:val>
                                            <p:fltVal val="0"/>
                                          </p:val>
                                        </p:tav>
                                        <p:tav tm="100000">
                                          <p:val>
                                            <p:strVal val="#ppt_w"/>
                                          </p:val>
                                        </p:tav>
                                      </p:tavLst>
                                    </p:anim>
                                    <p:anim calcmode="lin" valueType="num">
                                      <p:cBhvr>
                                        <p:cTn id="11" dur="500" fill="hold"/>
                                        <p:tgtEl>
                                          <p:spTgt spid="3"/>
                                        </p:tgtEl>
                                        <p:attrNameLst>
                                          <p:attrName>ppt_h</p:attrName>
                                        </p:attrNameLst>
                                      </p:cBhvr>
                                      <p:tavLst>
                                        <p:tav tm="0">
                                          <p:val>
                                            <p:fltVal val="0"/>
                                          </p:val>
                                        </p:tav>
                                        <p:tav tm="100000">
                                          <p:val>
                                            <p:strVal val="#ppt_h"/>
                                          </p:val>
                                        </p:tav>
                                      </p:tavLst>
                                    </p:anim>
                                    <p:animEffect transition="in" filter="fade">
                                      <p:cBhvr>
                                        <p:cTn id="12" dur="500"/>
                                        <p:tgtEl>
                                          <p:spTgt spid="3"/>
                                        </p:tgtEl>
                                      </p:cBhvr>
                                    </p:animEffect>
                                  </p:childTnLst>
                                </p:cTn>
                              </p:par>
                              <p:par>
                                <p:cTn id="13" presetID="22" presetClass="entr" presetSubtype="8" fill="hold" grpId="0" nodeType="withEffect">
                                  <p:stCondLst>
                                    <p:cond delay="30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par>
                                <p:cTn id="16" presetID="22" presetClass="entr" presetSubtype="8" fill="hold" nodeType="withEffect">
                                  <p:stCondLst>
                                    <p:cond delay="60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altLang="en-US" sz="3600" dirty="0" smtClean="0"/>
                <a:t>系统测试</a:t>
              </a:r>
              <a:endParaRPr lang="zh-CN" altLang="en-US"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r>
                <a:rPr lang="en-US" altLang="zh-CN" sz="2800" dirty="0" smtClean="0">
                  <a:solidFill>
                    <a:schemeClr val="bg2"/>
                  </a:solidFill>
                </a:rPr>
                <a:t>MDK</a:t>
              </a:r>
              <a:endParaRPr lang="en-US" altLang="zh-CN" sz="2800" dirty="0" smtClean="0">
                <a:solidFill>
                  <a:schemeClr val="bg2"/>
                </a:solidFill>
              </a:endParaRPr>
            </a:p>
          </p:txBody>
        </p:sp>
      </p:grpSp>
      <p:sp>
        <p:nvSpPr>
          <p:cNvPr id="5" name="椭圆 4"/>
          <p:cNvSpPr/>
          <p:nvPr/>
        </p:nvSpPr>
        <p:spPr>
          <a:xfrm>
            <a:off x="1057633" y="1519996"/>
            <a:ext cx="874595" cy="874595"/>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dirty="0">
              <a:solidFill>
                <a:schemeClr val="bg2"/>
              </a:solidFill>
              <a:latin typeface="+mn-ea"/>
            </a:endParaRPr>
          </a:p>
        </p:txBody>
      </p:sp>
      <p:sp>
        <p:nvSpPr>
          <p:cNvPr id="6" name="文本框 5"/>
          <p:cNvSpPr txBox="1"/>
          <p:nvPr/>
        </p:nvSpPr>
        <p:spPr>
          <a:xfrm>
            <a:off x="1931404" y="1627785"/>
            <a:ext cx="5400675" cy="583565"/>
          </a:xfrm>
          <a:prstGeom prst="rect">
            <a:avLst/>
          </a:prstGeom>
          <a:noFill/>
        </p:spPr>
        <p:txBody>
          <a:bodyPr wrap="square" rtlCol="0">
            <a:spAutoFit/>
          </a:bodyPr>
          <a:p>
            <a:r>
              <a:rPr lang="en-US" sz="3200" b="1" dirty="0" smtClean="0">
                <a:solidFill>
                  <a:schemeClr val="accent1"/>
                </a:solidFill>
                <a:latin typeface="微软雅黑" panose="020B0503020204020204" pitchFamily="34" charset="-122"/>
              </a:rPr>
              <a:t>MDK</a:t>
            </a:r>
            <a:r>
              <a:rPr lang="zh-CN" altLang="en-US" sz="3200" b="1" dirty="0" smtClean="0">
                <a:solidFill>
                  <a:schemeClr val="accent1"/>
                </a:solidFill>
                <a:latin typeface="微软雅黑" panose="020B0503020204020204" pitchFamily="34" charset="-122"/>
              </a:rPr>
              <a:t>的安装</a:t>
            </a:r>
            <a:endParaRPr lang="zh-CN" altLang="en-US" sz="3200" b="1" dirty="0" smtClean="0">
              <a:solidFill>
                <a:schemeClr val="accent1"/>
              </a:solidFill>
              <a:latin typeface="微软雅黑" panose="020B0503020204020204" pitchFamily="34" charset="-122"/>
            </a:endParaRPr>
          </a:p>
        </p:txBody>
      </p:sp>
      <p:grpSp>
        <p:nvGrpSpPr>
          <p:cNvPr id="7" name="组合 6"/>
          <p:cNvGrpSpPr/>
          <p:nvPr/>
        </p:nvGrpSpPr>
        <p:grpSpPr>
          <a:xfrm>
            <a:off x="1931670" y="2502535"/>
            <a:ext cx="8996045" cy="2537460"/>
            <a:chOff x="1859743" y="2101910"/>
            <a:chExt cx="9636932" cy="1327090"/>
          </a:xfrm>
        </p:grpSpPr>
        <p:sp>
          <p:nvSpPr>
            <p:cNvPr id="8" name="矩形 7"/>
            <p:cNvSpPr/>
            <p:nvPr/>
          </p:nvSpPr>
          <p:spPr>
            <a:xfrm>
              <a:off x="1859743" y="2101910"/>
              <a:ext cx="9636932" cy="1327090"/>
            </a:xfrm>
            <a:prstGeom prst="rect">
              <a:avLst/>
            </a:prstGeom>
            <a:solidFill>
              <a:srgbClr val="ECECE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1859744" y="2123969"/>
              <a:ext cx="9636930" cy="1206536"/>
            </a:xfrm>
            <a:prstGeom prst="rect">
              <a:avLst/>
            </a:prstGeom>
          </p:spPr>
          <p:txBody>
            <a:bodyPr wrap="square">
              <a:spAutoFit/>
            </a:bodyPr>
            <a:p>
              <a:pPr>
                <a:lnSpc>
                  <a:spcPct val="150000"/>
                </a:lnSpc>
              </a:pPr>
              <a:r>
                <a:rPr lang="zh-CN" altLang="en-US" sz="2400" dirty="0" smtClean="0"/>
                <a:t>MDK是指Keil FDK，也称为DK-ARM，UVIEW 5等。Keil FDK软件为CORTEX-R4、CORTEX-M、ARM7、ARM 9处理器设备提供了一个完整的开发环境。Keil DK是非常容易学习和非常强大的。这是一个很好的嵌入式开发工具。</a:t>
              </a:r>
              <a:endParaRPr lang="zh-CN" altLang="en-US" sz="2400" dirty="0" smtClean="0"/>
            </a:p>
          </p:txBody>
        </p:sp>
      </p:grpSp>
    </p:spTree>
  </p:cSld>
  <p:clrMapOvr>
    <a:masterClrMapping/>
  </p:clrMapOvr>
  <mc:AlternateContent xmlns:mc="http://schemas.openxmlformats.org/markup-compatibility/2006">
    <mc:Choice xmlns:p14="http://schemas.microsoft.com/office/powerpoint/2010/main" Requires="p14">
      <p:transition spd="slow" p14:dur="1250" advTm="3408">
        <p14:flip dir="r"/>
      </p:transition>
    </mc:Choice>
    <mc:Fallback>
      <p:transition spd="slow" advTm="3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ppt_w</p:attrName>
                                        </p:attrNameLst>
                                      </p:cBhvr>
                                      <p:tavLst>
                                        <p:tav tm="0">
                                          <p:val>
                                            <p:fltVal val="0"/>
                                          </p:val>
                                        </p:tav>
                                        <p:tav tm="100000">
                                          <p:val>
                                            <p:strVal val="#ppt_w"/>
                                          </p:val>
                                        </p:tav>
                                      </p:tavLst>
                                    </p:anim>
                                    <p:anim calcmode="lin" valueType="num">
                                      <p:cBhvr>
                                        <p:cTn id="11" dur="500" fill="hold"/>
                                        <p:tgtEl>
                                          <p:spTgt spid="5"/>
                                        </p:tgtEl>
                                        <p:attrNameLst>
                                          <p:attrName>ppt_h</p:attrName>
                                        </p:attrNameLst>
                                      </p:cBhvr>
                                      <p:tavLst>
                                        <p:tav tm="0">
                                          <p:val>
                                            <p:fltVal val="0"/>
                                          </p:val>
                                        </p:tav>
                                        <p:tav tm="100000">
                                          <p:val>
                                            <p:strVal val="#ppt_h"/>
                                          </p:val>
                                        </p:tav>
                                      </p:tavLst>
                                    </p:anim>
                                    <p:animEffect transition="in" filter="fade">
                                      <p:cBhvr>
                                        <p:cTn id="12" dur="500"/>
                                        <p:tgtEl>
                                          <p:spTgt spid="5"/>
                                        </p:tgtEl>
                                      </p:cBhvr>
                                    </p:animEffect>
                                  </p:childTnLst>
                                </p:cTn>
                              </p:par>
                              <p:par>
                                <p:cTn id="13" presetID="22" presetClass="entr" presetSubtype="8" fill="hold" grpId="0" nodeType="withEffect">
                                  <p:stCondLst>
                                    <p:cond delay="30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par>
                                <p:cTn id="16" presetID="22" presetClass="entr" presetSubtype="8" fill="hold" nodeType="withEffect">
                                  <p:stCondLst>
                                    <p:cond delay="60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sz="3600" dirty="0"/>
                <a:t>系统测试</a:t>
              </a:r>
              <a:endParaRPr lang="zh-CN"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r>
                <a:rPr lang="en-US" altLang="zh-CN" sz="2800" dirty="0" smtClean="0">
                  <a:solidFill>
                    <a:schemeClr val="bg2"/>
                  </a:solidFill>
                </a:rPr>
                <a:t>LCD</a:t>
              </a:r>
              <a:r>
                <a:rPr lang="zh-CN" altLang="en-US" sz="2800" dirty="0" smtClean="0">
                  <a:solidFill>
                    <a:schemeClr val="bg2"/>
                  </a:solidFill>
                </a:rPr>
                <a:t>测试</a:t>
              </a:r>
              <a:endParaRPr lang="zh-CN" altLang="en-US" sz="2800" dirty="0" smtClean="0">
                <a:solidFill>
                  <a:schemeClr val="bg2"/>
                </a:solidFill>
              </a:endParaRPr>
            </a:p>
          </p:txBody>
        </p:sp>
      </p:grpSp>
      <p:pic>
        <p:nvPicPr>
          <p:cNvPr id="4" name="图片 3" descr="C:\Users\王泽鹏\Desktop\毕设\图\结果3.JPG结果3">
            <a:hlinkClick r:id="rId1"/>
          </p:cNvPr>
          <p:cNvPicPr>
            <a:picLocks noChangeAspect="1"/>
          </p:cNvPicPr>
          <p:nvPr/>
        </p:nvPicPr>
        <p:blipFill>
          <a:blip r:embed="rId2"/>
          <a:srcRect/>
          <a:stretch>
            <a:fillRect/>
          </a:stretch>
        </p:blipFill>
        <p:spPr>
          <a:xfrm rot="16200000">
            <a:off x="1771650" y="311150"/>
            <a:ext cx="5471795" cy="7301230"/>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66" name="矩形 65"/>
          <p:cNvSpPr/>
          <p:nvPr/>
        </p:nvSpPr>
        <p:spPr>
          <a:xfrm>
            <a:off x="8775202" y="2491378"/>
            <a:ext cx="2331820" cy="516747"/>
          </a:xfrm>
          <a:prstGeom prst="rect">
            <a:avLst/>
          </a:prstGeom>
          <a:solidFill>
            <a:schemeClr val="bg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rPr>
              <a:t>主界面显示</a:t>
            </a:r>
            <a:endPar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endParaRPr>
          </a:p>
        </p:txBody>
      </p:sp>
      <p:sp>
        <p:nvSpPr>
          <p:cNvPr id="67" name="TextBox 18"/>
          <p:cNvSpPr txBox="1"/>
          <p:nvPr/>
        </p:nvSpPr>
        <p:spPr>
          <a:xfrm>
            <a:off x="8648700" y="3065145"/>
            <a:ext cx="2798445" cy="23304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rPr>
              <a:t>开机显示姓名和学号，在蜂鸣器响一声后正常显示主界面。</a:t>
            </a:r>
            <a:endPar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endParaRPr>
          </a:p>
        </p:txBody>
      </p:sp>
    </p:spTree>
  </p:cSld>
  <p:clrMapOvr>
    <a:masterClrMapping/>
  </p:clrMapOvr>
  <mc:AlternateContent xmlns:mc="http://schemas.openxmlformats.org/markup-compatibility/2006">
    <mc:Choice xmlns:p14="http://schemas.microsoft.com/office/powerpoint/2010/main" Requires="p14">
      <p:transition spd="slow" p14:dur="1250" advTm="3408">
        <p14:flip dir="r"/>
      </p:transition>
    </mc:Choice>
    <mc:Fallback>
      <p:transition spd="slow" advTm="3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grpId="0" nodeType="withEffect">
                                  <p:stCondLst>
                                    <p:cond delay="1250"/>
                                  </p:stCondLst>
                                  <p:childTnLst>
                                    <p:set>
                                      <p:cBhvr>
                                        <p:cTn id="12" dur="1" fill="hold">
                                          <p:stCondLst>
                                            <p:cond delay="0"/>
                                          </p:stCondLst>
                                        </p:cTn>
                                        <p:tgtEl>
                                          <p:spTgt spid="66"/>
                                        </p:tgtEl>
                                        <p:attrNameLst>
                                          <p:attrName>style.visibility</p:attrName>
                                        </p:attrNameLst>
                                      </p:cBhvr>
                                      <p:to>
                                        <p:strVal val="visible"/>
                                      </p:to>
                                    </p:set>
                                    <p:animEffect transition="in" filter="wipe(left)">
                                      <p:cBhvr>
                                        <p:cTn id="13" dur="500"/>
                                        <p:tgtEl>
                                          <p:spTgt spid="66"/>
                                        </p:tgtEl>
                                      </p:cBhvr>
                                    </p:animEffect>
                                  </p:childTnLst>
                                </p:cTn>
                              </p:par>
                              <p:par>
                                <p:cTn id="14" presetID="22" presetClass="entr" presetSubtype="8" fill="hold" grpId="0" nodeType="withEffect">
                                  <p:stCondLst>
                                    <p:cond delay="1500"/>
                                  </p:stCondLst>
                                  <p:childTnLst>
                                    <p:set>
                                      <p:cBhvr>
                                        <p:cTn id="15" dur="1" fill="hold">
                                          <p:stCondLst>
                                            <p:cond delay="0"/>
                                          </p:stCondLst>
                                        </p:cTn>
                                        <p:tgtEl>
                                          <p:spTgt spid="67"/>
                                        </p:tgtEl>
                                        <p:attrNameLst>
                                          <p:attrName>style.visibility</p:attrName>
                                        </p:attrNameLst>
                                      </p:cBhvr>
                                      <p:to>
                                        <p:strVal val="visible"/>
                                      </p:to>
                                    </p:set>
                                    <p:animEffect transition="in" filter="wipe(left)">
                                      <p:cBhvr>
                                        <p:cTn id="1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6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sz="3600" dirty="0"/>
                <a:t>系统测试</a:t>
              </a:r>
              <a:endParaRPr lang="zh-CN"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整体调试</a:t>
              </a:r>
              <a:endParaRPr lang="zh-CN" sz="2800" dirty="0" smtClean="0">
                <a:solidFill>
                  <a:schemeClr val="bg2"/>
                </a:solidFill>
              </a:endParaRPr>
            </a:p>
          </p:txBody>
        </p:sp>
      </p:grpSp>
      <p:pic>
        <p:nvPicPr>
          <p:cNvPr id="4" name="图片 3" descr="C:\Users\王泽鹏\Desktop\毕设\图\结果4.JPG结果4">
            <a:hlinkClick r:id="rId1"/>
          </p:cNvPr>
          <p:cNvPicPr>
            <a:picLocks noChangeAspect="1"/>
          </p:cNvPicPr>
          <p:nvPr/>
        </p:nvPicPr>
        <p:blipFill>
          <a:blip r:embed="rId2"/>
          <a:srcRect/>
          <a:stretch>
            <a:fillRect/>
          </a:stretch>
        </p:blipFill>
        <p:spPr>
          <a:xfrm rot="10800000">
            <a:off x="739140" y="1264285"/>
            <a:ext cx="7083425" cy="5312410"/>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66" name="矩形 65"/>
          <p:cNvSpPr/>
          <p:nvPr/>
        </p:nvSpPr>
        <p:spPr>
          <a:xfrm>
            <a:off x="8775202" y="2491378"/>
            <a:ext cx="2331820" cy="516747"/>
          </a:xfrm>
          <a:prstGeom prst="rect">
            <a:avLst/>
          </a:prstGeom>
          <a:solidFill>
            <a:schemeClr val="bg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rPr>
              <a:t>时钟显示</a:t>
            </a:r>
            <a:endPar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endParaRPr>
          </a:p>
        </p:txBody>
      </p:sp>
      <p:sp>
        <p:nvSpPr>
          <p:cNvPr id="67" name="TextBox 18"/>
          <p:cNvSpPr txBox="1"/>
          <p:nvPr/>
        </p:nvSpPr>
        <p:spPr>
          <a:xfrm>
            <a:off x="8648700" y="3065145"/>
            <a:ext cx="2798445" cy="17703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rPr>
              <a:t>电子时钟显示模块测试：电子时钟的算法无误。</a:t>
            </a:r>
            <a:endPar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endParaRPr>
          </a:p>
        </p:txBody>
      </p:sp>
    </p:spTree>
  </p:cSld>
  <p:clrMapOvr>
    <a:masterClrMapping/>
  </p:clrMapOvr>
  <mc:AlternateContent xmlns:mc="http://schemas.openxmlformats.org/markup-compatibility/2006">
    <mc:Choice xmlns:p14="http://schemas.microsoft.com/office/powerpoint/2010/main" Requires="p14">
      <p:transition spd="slow" p14:dur="1250" advTm="3408">
        <p14:flip dir="r"/>
      </p:transition>
    </mc:Choice>
    <mc:Fallback>
      <p:transition spd="slow" advTm="3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grpId="0" nodeType="withEffect">
                                  <p:stCondLst>
                                    <p:cond delay="1250"/>
                                  </p:stCondLst>
                                  <p:childTnLst>
                                    <p:set>
                                      <p:cBhvr>
                                        <p:cTn id="12" dur="1" fill="hold">
                                          <p:stCondLst>
                                            <p:cond delay="0"/>
                                          </p:stCondLst>
                                        </p:cTn>
                                        <p:tgtEl>
                                          <p:spTgt spid="66"/>
                                        </p:tgtEl>
                                        <p:attrNameLst>
                                          <p:attrName>style.visibility</p:attrName>
                                        </p:attrNameLst>
                                      </p:cBhvr>
                                      <p:to>
                                        <p:strVal val="visible"/>
                                      </p:to>
                                    </p:set>
                                    <p:animEffect transition="in" filter="wipe(left)">
                                      <p:cBhvr>
                                        <p:cTn id="13" dur="500"/>
                                        <p:tgtEl>
                                          <p:spTgt spid="66"/>
                                        </p:tgtEl>
                                      </p:cBhvr>
                                    </p:animEffect>
                                  </p:childTnLst>
                                </p:cTn>
                              </p:par>
                              <p:par>
                                <p:cTn id="14" presetID="22" presetClass="entr" presetSubtype="8" fill="hold" grpId="0" nodeType="withEffect">
                                  <p:stCondLst>
                                    <p:cond delay="1500"/>
                                  </p:stCondLst>
                                  <p:childTnLst>
                                    <p:set>
                                      <p:cBhvr>
                                        <p:cTn id="15" dur="1" fill="hold">
                                          <p:stCondLst>
                                            <p:cond delay="0"/>
                                          </p:stCondLst>
                                        </p:cTn>
                                        <p:tgtEl>
                                          <p:spTgt spid="67"/>
                                        </p:tgtEl>
                                        <p:attrNameLst>
                                          <p:attrName>style.visibility</p:attrName>
                                        </p:attrNameLst>
                                      </p:cBhvr>
                                      <p:to>
                                        <p:strVal val="visible"/>
                                      </p:to>
                                    </p:set>
                                    <p:animEffect transition="in" filter="wipe(left)">
                                      <p:cBhvr>
                                        <p:cTn id="1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6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sz="3600" dirty="0"/>
                <a:t>系统测试</a:t>
              </a:r>
              <a:endParaRPr lang="zh-CN"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整体调试</a:t>
              </a:r>
              <a:endParaRPr lang="zh-CN" sz="2800" dirty="0" smtClean="0">
                <a:solidFill>
                  <a:schemeClr val="bg2"/>
                </a:solidFill>
              </a:endParaRPr>
            </a:p>
          </p:txBody>
        </p:sp>
      </p:grpSp>
      <p:pic>
        <p:nvPicPr>
          <p:cNvPr id="4" name="图片 3" descr="C:\Users\王泽鹏\Desktop\毕设\图\结果2.JPG结果2">
            <a:hlinkClick r:id="rId1"/>
          </p:cNvPr>
          <p:cNvPicPr>
            <a:picLocks noChangeAspect="1"/>
          </p:cNvPicPr>
          <p:nvPr/>
        </p:nvPicPr>
        <p:blipFill>
          <a:blip r:embed="rId2"/>
          <a:srcRect/>
          <a:stretch>
            <a:fillRect/>
          </a:stretch>
        </p:blipFill>
        <p:spPr>
          <a:xfrm rot="16200000">
            <a:off x="1534160" y="339090"/>
            <a:ext cx="5460365" cy="7281545"/>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66" name="矩形 65"/>
          <p:cNvSpPr/>
          <p:nvPr/>
        </p:nvSpPr>
        <p:spPr>
          <a:xfrm>
            <a:off x="8775202" y="2491378"/>
            <a:ext cx="2331820" cy="516747"/>
          </a:xfrm>
          <a:prstGeom prst="rect">
            <a:avLst/>
          </a:prstGeom>
          <a:solidFill>
            <a:schemeClr val="bg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rPr>
              <a:t>时间设置</a:t>
            </a:r>
            <a:endPar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endParaRPr>
          </a:p>
        </p:txBody>
      </p:sp>
      <p:sp>
        <p:nvSpPr>
          <p:cNvPr id="67" name="TextBox 18"/>
          <p:cNvSpPr txBox="1"/>
          <p:nvPr/>
        </p:nvSpPr>
        <p:spPr>
          <a:xfrm>
            <a:off x="8648700" y="3065145"/>
            <a:ext cx="2798445" cy="233045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rPr>
              <a:t>闹钟的设置模块测试：电子时钟可以通过触摸调整数据。</a:t>
            </a:r>
            <a:endPar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endParaRPr>
          </a:p>
        </p:txBody>
      </p:sp>
    </p:spTree>
  </p:cSld>
  <p:clrMapOvr>
    <a:masterClrMapping/>
  </p:clrMapOvr>
  <mc:AlternateContent xmlns:mc="http://schemas.openxmlformats.org/markup-compatibility/2006">
    <mc:Choice xmlns:p14="http://schemas.microsoft.com/office/powerpoint/2010/main" Requires="p14">
      <p:transition spd="slow" p14:dur="1250" advTm="3408">
        <p14:flip dir="r"/>
      </p:transition>
    </mc:Choice>
    <mc:Fallback>
      <p:transition spd="slow" advTm="3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grpId="0" nodeType="withEffect">
                                  <p:stCondLst>
                                    <p:cond delay="1250"/>
                                  </p:stCondLst>
                                  <p:childTnLst>
                                    <p:set>
                                      <p:cBhvr>
                                        <p:cTn id="12" dur="1" fill="hold">
                                          <p:stCondLst>
                                            <p:cond delay="0"/>
                                          </p:stCondLst>
                                        </p:cTn>
                                        <p:tgtEl>
                                          <p:spTgt spid="66"/>
                                        </p:tgtEl>
                                        <p:attrNameLst>
                                          <p:attrName>style.visibility</p:attrName>
                                        </p:attrNameLst>
                                      </p:cBhvr>
                                      <p:to>
                                        <p:strVal val="visible"/>
                                      </p:to>
                                    </p:set>
                                    <p:animEffect transition="in" filter="wipe(left)">
                                      <p:cBhvr>
                                        <p:cTn id="13" dur="500"/>
                                        <p:tgtEl>
                                          <p:spTgt spid="66"/>
                                        </p:tgtEl>
                                      </p:cBhvr>
                                    </p:animEffect>
                                  </p:childTnLst>
                                </p:cTn>
                              </p:par>
                              <p:par>
                                <p:cTn id="14" presetID="22" presetClass="entr" presetSubtype="8" fill="hold" grpId="0" nodeType="withEffect">
                                  <p:stCondLst>
                                    <p:cond delay="1500"/>
                                  </p:stCondLst>
                                  <p:childTnLst>
                                    <p:set>
                                      <p:cBhvr>
                                        <p:cTn id="15" dur="1" fill="hold">
                                          <p:stCondLst>
                                            <p:cond delay="0"/>
                                          </p:stCondLst>
                                        </p:cTn>
                                        <p:tgtEl>
                                          <p:spTgt spid="67"/>
                                        </p:tgtEl>
                                        <p:attrNameLst>
                                          <p:attrName>style.visibility</p:attrName>
                                        </p:attrNameLst>
                                      </p:cBhvr>
                                      <p:to>
                                        <p:strVal val="visible"/>
                                      </p:to>
                                    </p:set>
                                    <p:animEffect transition="in" filter="wipe(left)">
                                      <p:cBhvr>
                                        <p:cTn id="1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6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grpSp>
        <p:nvGrpSpPr>
          <p:cNvPr id="3" name="组合 2"/>
          <p:cNvGrpSpPr/>
          <p:nvPr/>
        </p:nvGrpSpPr>
        <p:grpSpPr>
          <a:xfrm>
            <a:off x="0" y="331837"/>
            <a:ext cx="12192000" cy="720626"/>
            <a:chOff x="0" y="331837"/>
            <a:chExt cx="12192000" cy="720626"/>
          </a:xfrm>
        </p:grpSpPr>
        <p:sp>
          <p:nvSpPr>
            <p:cNvPr id="58" name="矩形 57"/>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文本框 59"/>
            <p:cNvSpPr txBox="1"/>
            <p:nvPr/>
          </p:nvSpPr>
          <p:spPr>
            <a:xfrm>
              <a:off x="722120" y="368985"/>
              <a:ext cx="2304256" cy="645160"/>
            </a:xfrm>
            <a:prstGeom prst="rect">
              <a:avLst/>
            </a:prstGeom>
            <a:noFill/>
          </p:spPr>
          <p:txBody>
            <a:bodyPr wrap="square" rtlCol="0">
              <a:spAutoFit/>
            </a:bodyPr>
            <a:lstStyle/>
            <a:p>
              <a:r>
                <a:rPr lang="zh-CN" sz="3600" dirty="0"/>
                <a:t>系统测试</a:t>
              </a:r>
              <a:endParaRPr lang="zh-CN" sz="3600" dirty="0"/>
            </a:p>
          </p:txBody>
        </p:sp>
        <p:sp>
          <p:nvSpPr>
            <p:cNvPr id="61" name="矩形 60"/>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3125104" y="430540"/>
              <a:ext cx="4555072" cy="521970"/>
            </a:xfrm>
            <a:prstGeom prst="rect">
              <a:avLst/>
            </a:prstGeom>
            <a:noFill/>
          </p:spPr>
          <p:txBody>
            <a:bodyPr wrap="square" rtlCol="0">
              <a:spAutoFit/>
            </a:bodyPr>
            <a:lstStyle/>
            <a:p>
              <a:r>
                <a:rPr lang="zh-CN" sz="2800" dirty="0" smtClean="0">
                  <a:solidFill>
                    <a:schemeClr val="bg2"/>
                  </a:solidFill>
                </a:rPr>
                <a:t>整体调试</a:t>
              </a:r>
              <a:endParaRPr lang="zh-CN" sz="2800" dirty="0" smtClean="0">
                <a:solidFill>
                  <a:schemeClr val="bg2"/>
                </a:solidFill>
              </a:endParaRPr>
            </a:p>
          </p:txBody>
        </p:sp>
      </p:grpSp>
      <p:pic>
        <p:nvPicPr>
          <p:cNvPr id="4" name="图片 3" descr="C:\Users\王泽鹏\Desktop\毕设\图\结果1.JPG结果1">
            <a:hlinkClick r:id="rId1"/>
          </p:cNvPr>
          <p:cNvPicPr>
            <a:picLocks noChangeAspect="1"/>
          </p:cNvPicPr>
          <p:nvPr/>
        </p:nvPicPr>
        <p:blipFill>
          <a:blip r:embed="rId2"/>
          <a:srcRect/>
          <a:stretch>
            <a:fillRect/>
          </a:stretch>
        </p:blipFill>
        <p:spPr>
          <a:xfrm rot="16200000">
            <a:off x="1534160" y="339725"/>
            <a:ext cx="5460365" cy="7280275"/>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66" name="矩形 65"/>
          <p:cNvSpPr/>
          <p:nvPr/>
        </p:nvSpPr>
        <p:spPr>
          <a:xfrm>
            <a:off x="8775202" y="2491378"/>
            <a:ext cx="2331820" cy="516747"/>
          </a:xfrm>
          <a:prstGeom prst="rect">
            <a:avLst/>
          </a:prstGeom>
          <a:solidFill>
            <a:schemeClr val="bg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rPr>
              <a:t>闹钟响铃情况</a:t>
            </a:r>
            <a:endPar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endParaRPr>
          </a:p>
        </p:txBody>
      </p:sp>
      <p:sp>
        <p:nvSpPr>
          <p:cNvPr id="67" name="TextBox 18"/>
          <p:cNvSpPr txBox="1"/>
          <p:nvPr/>
        </p:nvSpPr>
        <p:spPr>
          <a:xfrm>
            <a:off x="8648700" y="3065145"/>
            <a:ext cx="2798445" cy="17703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rPr>
              <a:t>定时报警模块测试：可发出声音，持续5秒钟。</a:t>
            </a:r>
            <a:endPar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endParaRPr>
          </a:p>
        </p:txBody>
      </p:sp>
    </p:spTree>
  </p:cSld>
  <p:clrMapOvr>
    <a:masterClrMapping/>
  </p:clrMapOvr>
  <mc:AlternateContent xmlns:mc="http://schemas.openxmlformats.org/markup-compatibility/2006">
    <mc:Choice xmlns:p14="http://schemas.microsoft.com/office/powerpoint/2010/main" Requires="p14">
      <p:transition spd="slow" p14:dur="1250" advTm="3408">
        <p14:flip dir="r"/>
      </p:transition>
    </mc:Choice>
    <mc:Fallback>
      <p:transition spd="slow" advTm="34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nodeType="withEffect">
                                  <p:stCondLst>
                                    <p:cond delay="25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22" presetClass="entr" presetSubtype="8" fill="hold" grpId="0" nodeType="withEffect">
                                  <p:stCondLst>
                                    <p:cond delay="1250"/>
                                  </p:stCondLst>
                                  <p:childTnLst>
                                    <p:set>
                                      <p:cBhvr>
                                        <p:cTn id="12" dur="1" fill="hold">
                                          <p:stCondLst>
                                            <p:cond delay="0"/>
                                          </p:stCondLst>
                                        </p:cTn>
                                        <p:tgtEl>
                                          <p:spTgt spid="66"/>
                                        </p:tgtEl>
                                        <p:attrNameLst>
                                          <p:attrName>style.visibility</p:attrName>
                                        </p:attrNameLst>
                                      </p:cBhvr>
                                      <p:to>
                                        <p:strVal val="visible"/>
                                      </p:to>
                                    </p:set>
                                    <p:animEffect transition="in" filter="wipe(left)">
                                      <p:cBhvr>
                                        <p:cTn id="13" dur="500"/>
                                        <p:tgtEl>
                                          <p:spTgt spid="66"/>
                                        </p:tgtEl>
                                      </p:cBhvr>
                                    </p:animEffect>
                                  </p:childTnLst>
                                </p:cTn>
                              </p:par>
                              <p:par>
                                <p:cTn id="14" presetID="22" presetClass="entr" presetSubtype="8" fill="hold" grpId="0" nodeType="withEffect">
                                  <p:stCondLst>
                                    <p:cond delay="1500"/>
                                  </p:stCondLst>
                                  <p:childTnLst>
                                    <p:set>
                                      <p:cBhvr>
                                        <p:cTn id="15" dur="1" fill="hold">
                                          <p:stCondLst>
                                            <p:cond delay="0"/>
                                          </p:stCondLst>
                                        </p:cTn>
                                        <p:tgtEl>
                                          <p:spTgt spid="67"/>
                                        </p:tgtEl>
                                        <p:attrNameLst>
                                          <p:attrName>style.visibility</p:attrName>
                                        </p:attrNameLst>
                                      </p:cBhvr>
                                      <p:to>
                                        <p:strVal val="visible"/>
                                      </p:to>
                                    </p:set>
                                    <p:animEffect transition="in" filter="wipe(left)">
                                      <p:cBhvr>
                                        <p:cTn id="1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6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30673"/>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未来展望</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642224"/>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3" name="图片 12"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3453">
        <p14:flip dir="r"/>
      </p:transition>
    </mc:Choice>
    <mc:Fallback>
      <p:transition spd="slow" advTm="3453">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4" fill="hold" grpId="0" nodeType="withEffect">
                                      <p:stCondLst>
                                        <p:cond delay="50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4" fill="hold" grpId="0" nodeType="withEffect">
                                      <p:stCondLst>
                                        <p:cond delay="500"/>
                                      </p:stCondLst>
                                      <p:childTnLst>
                                        <p:set>
                                          <p:cBhvr>
                                            <p:cTn id="31" dur="1" fill="hold">
                                              <p:stCondLst>
                                                <p:cond delay="0"/>
                                              </p:stCondLst>
                                            </p:cTn>
                                            <p:tgtEl>
                                              <p:spTgt spid="7"/>
                                            </p:tgtEl>
                                            <p:attrNameLst>
                                              <p:attrName>style.visibility</p:attrName>
                                            </p:attrNameLst>
                                          </p:cBhvr>
                                          <p:to>
                                            <p:strVal val="visible"/>
                                          </p:to>
                                        </p:set>
                                        <p:anim calcmode="lin" valueType="num">
                                          <p:cBhvr additive="base">
                                            <p:cTn id="32" dur="500" fill="hold"/>
                                            <p:tgtEl>
                                              <p:spTgt spid="7"/>
                                            </p:tgtEl>
                                            <p:attrNameLst>
                                              <p:attrName>ppt_x</p:attrName>
                                            </p:attrNameLst>
                                          </p:cBhvr>
                                          <p:tavLst>
                                            <p:tav tm="0">
                                              <p:val>
                                                <p:strVal val="#ppt_x"/>
                                              </p:val>
                                            </p:tav>
                                            <p:tav tm="100000">
                                              <p:val>
                                                <p:strVal val="#ppt_x"/>
                                              </p:val>
                                            </p:tav>
                                          </p:tavLst>
                                        </p:anim>
                                        <p:anim calcmode="lin" valueType="num">
                                          <p:cBhvr additive="base">
                                            <p:cTn id="3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66" name="矩形 65"/>
          <p:cNvSpPr/>
          <p:nvPr/>
        </p:nvSpPr>
        <p:spPr>
          <a:xfrm>
            <a:off x="1240927" y="1415053"/>
            <a:ext cx="2331820" cy="516747"/>
          </a:xfrm>
          <a:prstGeom prst="rect">
            <a:avLst/>
          </a:prstGeom>
          <a:solidFill>
            <a:schemeClr val="bg1"/>
          </a:solidFill>
          <a:ln w="12700" cap="flat" cmpd="sng" algn="ctr">
            <a:noFill/>
            <a:prstDash val="solid"/>
            <a:miter lim="800000"/>
          </a:ln>
          <a:effectLst/>
        </p:spPr>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smtClean="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rPr>
              <a:t>总结与展望</a:t>
            </a:r>
            <a:endParaRPr kumimoji="0" lang="zh-CN" altLang="en-US" sz="2800" b="1" i="0" u="none" strike="noStrike" kern="1200" cap="none" spc="0" normalizeH="0" baseline="0" noProof="0" dirty="0">
              <a:ln>
                <a:noFill/>
              </a:ln>
              <a:solidFill>
                <a:sysClr val="window" lastClr="FFFFFF"/>
              </a:solidFill>
              <a:effectLst/>
              <a:uLnTx/>
              <a:uFillTx/>
              <a:latin typeface="方正清刻本悦宋简体" panose="02000000000000000000" pitchFamily="2" charset="-122"/>
              <a:ea typeface="方正清刻本悦宋简体" panose="02000000000000000000" pitchFamily="2" charset="-122"/>
              <a:cs typeface="+mn-cs"/>
            </a:endParaRPr>
          </a:p>
        </p:txBody>
      </p:sp>
      <p:sp>
        <p:nvSpPr>
          <p:cNvPr id="67" name="TextBox 18"/>
          <p:cNvSpPr txBox="1"/>
          <p:nvPr/>
        </p:nvSpPr>
        <p:spPr>
          <a:xfrm>
            <a:off x="1114425" y="1988820"/>
            <a:ext cx="10046335" cy="45694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30000"/>
              </a:lnSpc>
              <a:spcBef>
                <a:spcPts val="0"/>
              </a:spcBef>
              <a:spcAft>
                <a:spcPts val="0"/>
              </a:spcAft>
              <a:buClrTx/>
              <a:buSzTx/>
              <a:buFontTx/>
              <a:buNone/>
              <a:defRPr/>
            </a:pPr>
            <a:r>
              <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rPr>
              <a:t>在完成此次毕业设计的过程中，本人对ARM体系有了更层次的了解，通过驱动TFT-LCD显示屏的方法，充分发挥STM32F407的强大性能。本论文完全实现了电子时钟的各项功能，因此也对嵌入式系统也更加体会深刻。基于STM32F4开发板良好的可扩展性，在已完成的电子时钟的基础上仍可以添加其它功能，例如：温度显示、自选闹钟音乐等。本次毕业设计给本人提供了不可多得的实践经验，我相信对我将来的生活、工作都会有很大的帮助。</a:t>
            </a:r>
            <a:endParaRPr kumimoji="0" lang="zh-CN" altLang="en-US" sz="2800" b="0" i="0" u="none" strike="noStrike" kern="1200" cap="none" spc="0" normalizeH="0" baseline="0" noProof="0" dirty="0">
              <a:ln>
                <a:noFill/>
              </a:ln>
              <a:solidFill>
                <a:sysClr val="windowText" lastClr="000000">
                  <a:lumMod val="75000"/>
                  <a:lumOff val="25000"/>
                </a:sysClr>
              </a:solidFill>
              <a:effectLst/>
              <a:uLnTx/>
              <a:uFillTx/>
              <a:latin typeface="微软雅黑" panose="020B0503020204020204" pitchFamily="34" charset="-122"/>
              <a:ea typeface="微软雅黑" panose="020B0503020204020204" pitchFamily="34" charset="-122"/>
              <a:cs typeface="Levenim MT" pitchFamily="2" charset="-79"/>
            </a:endParaRPr>
          </a:p>
        </p:txBody>
      </p:sp>
      <p:grpSp>
        <p:nvGrpSpPr>
          <p:cNvPr id="3" name="组合 2"/>
          <p:cNvGrpSpPr/>
          <p:nvPr/>
        </p:nvGrpSpPr>
        <p:grpSpPr>
          <a:xfrm>
            <a:off x="0" y="331837"/>
            <a:ext cx="12192000" cy="720626"/>
            <a:chOff x="0" y="331837"/>
            <a:chExt cx="12192000" cy="720626"/>
          </a:xfrm>
        </p:grpSpPr>
        <p:sp>
          <p:nvSpPr>
            <p:cNvPr id="84" name="矩形 83"/>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文本框 85"/>
            <p:cNvSpPr txBox="1"/>
            <p:nvPr/>
          </p:nvSpPr>
          <p:spPr>
            <a:xfrm>
              <a:off x="722120" y="368985"/>
              <a:ext cx="2304256" cy="646331"/>
            </a:xfrm>
            <a:prstGeom prst="rect">
              <a:avLst/>
            </a:prstGeom>
            <a:noFill/>
          </p:spPr>
          <p:txBody>
            <a:bodyPr wrap="square" rtlCol="0">
              <a:spAutoFit/>
            </a:bodyPr>
            <a:lstStyle/>
            <a:p>
              <a:r>
                <a:rPr lang="zh-CN" altLang="en-US" sz="3600" dirty="0" smtClean="0"/>
                <a:t>未来展望</a:t>
              </a:r>
              <a:endParaRPr lang="zh-CN" altLang="en-US" sz="3600" dirty="0"/>
            </a:p>
          </p:txBody>
        </p:sp>
        <p:sp>
          <p:nvSpPr>
            <p:cNvPr id="87" name="矩形 86"/>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1250" advTm="4075">
        <p14:flip dir="r"/>
      </p:transition>
    </mc:Choice>
    <mc:Fallback>
      <p:transition spd="slow" advTm="40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1250"/>
                                  </p:stCondLst>
                                  <p:childTnLst>
                                    <p:set>
                                      <p:cBhvr>
                                        <p:cTn id="9" dur="1" fill="hold">
                                          <p:stCondLst>
                                            <p:cond delay="0"/>
                                          </p:stCondLst>
                                        </p:cTn>
                                        <p:tgtEl>
                                          <p:spTgt spid="66"/>
                                        </p:tgtEl>
                                        <p:attrNameLst>
                                          <p:attrName>style.visibility</p:attrName>
                                        </p:attrNameLst>
                                      </p:cBhvr>
                                      <p:to>
                                        <p:strVal val="visible"/>
                                      </p:to>
                                    </p:set>
                                    <p:animEffect transition="in" filter="wipe(left)">
                                      <p:cBhvr>
                                        <p:cTn id="10" dur="500"/>
                                        <p:tgtEl>
                                          <p:spTgt spid="66"/>
                                        </p:tgtEl>
                                      </p:cBhvr>
                                    </p:animEffect>
                                  </p:childTnLst>
                                </p:cTn>
                              </p:par>
                              <p:par>
                                <p:cTn id="11" presetID="22" presetClass="entr" presetSubtype="8" fill="hold" grpId="0" nodeType="withEffect">
                                  <p:stCondLst>
                                    <p:cond delay="1500"/>
                                  </p:stCondLst>
                                  <p:childTnLst>
                                    <p:set>
                                      <p:cBhvr>
                                        <p:cTn id="12" dur="1" fill="hold">
                                          <p:stCondLst>
                                            <p:cond delay="0"/>
                                          </p:stCondLst>
                                        </p:cTn>
                                        <p:tgtEl>
                                          <p:spTgt spid="67"/>
                                        </p:tgtEl>
                                        <p:attrNameLst>
                                          <p:attrName>style.visibility</p:attrName>
                                        </p:attrNameLst>
                                      </p:cBhvr>
                                      <p:to>
                                        <p:strVal val="visible"/>
                                      </p:to>
                                    </p:set>
                                    <p:animEffect transition="in" filter="wipe(left)">
                                      <p:cBhvr>
                                        <p:cTn id="13"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bldLvl="0" animBg="1"/>
      <p:bldP spid="6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6632"/>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原创设计小乖qq:2013440355"/>
          <p:cNvSpPr/>
          <p:nvPr/>
        </p:nvSpPr>
        <p:spPr>
          <a:xfrm flipV="1">
            <a:off x="-1" y="6200384"/>
            <a:ext cx="12192000" cy="540000"/>
          </a:xfrm>
          <a:prstGeom prst="rect">
            <a:avLst/>
          </a:prstGeom>
          <a:ln>
            <a:noFill/>
          </a:ln>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 name="图片 1" descr="C:\Users\王泽鹏\Desktop\西游图标.png西游图标"/>
          <p:cNvPicPr>
            <a:picLocks noChangeAspect="1"/>
          </p:cNvPicPr>
          <p:nvPr/>
        </p:nvPicPr>
        <p:blipFill rotWithShape="1">
          <a:blip r:embed="rId1"/>
          <a:srcRect/>
          <a:stretch>
            <a:fillRect/>
          </a:stretch>
        </p:blipFill>
        <p:spPr>
          <a:xfrm>
            <a:off x="5176202" y="822677"/>
            <a:ext cx="1839595" cy="1839826"/>
          </a:xfrm>
          <a:prstGeom prst="rect">
            <a:avLst/>
          </a:prstGeom>
          <a:effectLst/>
        </p:spPr>
      </p:pic>
      <p:sp>
        <p:nvSpPr>
          <p:cNvPr id="5" name="文本框 4"/>
          <p:cNvSpPr txBox="1"/>
          <p:nvPr/>
        </p:nvSpPr>
        <p:spPr>
          <a:xfrm>
            <a:off x="443372" y="2681145"/>
            <a:ext cx="11305256" cy="829945"/>
          </a:xfrm>
          <a:prstGeom prst="rect">
            <a:avLst/>
          </a:prstGeom>
          <a:noFill/>
        </p:spPr>
        <p:txBody>
          <a:bodyPr wrap="square" rtlCol="0">
            <a:spAutoFit/>
          </a:bodyPr>
          <a:lstStyle/>
          <a:p>
            <a:pPr algn="ctr"/>
            <a:r>
              <a:rPr lang="zh-CN" altLang="en-US" sz="4800" b="1" dirty="0">
                <a:cs typeface="+mn-ea"/>
                <a:sym typeface="+mn-lt"/>
              </a:rPr>
              <a:t>谢谢观看</a:t>
            </a:r>
            <a:endParaRPr lang="zh-CN" altLang="en-US" sz="4800" b="1" dirty="0">
              <a:cs typeface="+mn-ea"/>
              <a:sym typeface="+mn-lt"/>
            </a:endParaRPr>
          </a:p>
        </p:txBody>
      </p:sp>
      <p:grpSp>
        <p:nvGrpSpPr>
          <p:cNvPr id="19" name="组合 18"/>
          <p:cNvGrpSpPr/>
          <p:nvPr/>
        </p:nvGrpSpPr>
        <p:grpSpPr>
          <a:xfrm>
            <a:off x="1976869" y="3652689"/>
            <a:ext cx="8238263" cy="584775"/>
            <a:chOff x="2351584" y="3029773"/>
            <a:chExt cx="8238263" cy="584775"/>
          </a:xfrm>
        </p:grpSpPr>
        <p:sp>
          <p:nvSpPr>
            <p:cNvPr id="6" name="文本框 9"/>
            <p:cNvSpPr txBox="1">
              <a:spLocks noChangeArrowheads="1"/>
            </p:cNvSpPr>
            <p:nvPr/>
          </p:nvSpPr>
          <p:spPr bwMode="auto">
            <a:xfrm>
              <a:off x="3912394" y="3029773"/>
              <a:ext cx="477589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eaLnBrk="1" hangingPunct="1"/>
              <a:r>
                <a:rPr lang="en-US" altLang="zh-CN" sz="3200" b="1" dirty="0">
                  <a:solidFill>
                    <a:schemeClr val="bg1"/>
                  </a:solidFill>
                  <a:latin typeface="微软雅黑" panose="020B0503020204020204" pitchFamily="34" charset="-122"/>
                  <a:ea typeface="微软雅黑" panose="020B0503020204020204" pitchFamily="34" charset="-122"/>
                </a:rPr>
                <a:t>Thanks for </a:t>
              </a:r>
              <a:r>
                <a:rPr lang="en-US" altLang="zh-CN" sz="3200" b="1" dirty="0" err="1">
                  <a:solidFill>
                    <a:schemeClr val="bg1"/>
                  </a:solidFill>
                  <a:latin typeface="微软雅黑" panose="020B0503020204020204" pitchFamily="34" charset="-122"/>
                  <a:ea typeface="微软雅黑" panose="020B0503020204020204" pitchFamily="34" charset="-122"/>
                </a:rPr>
                <a:t>listenling</a:t>
              </a:r>
              <a:r>
                <a:rPr lang="en-US" altLang="zh-CN" sz="3200" b="1" dirty="0">
                  <a:solidFill>
                    <a:schemeClr val="bg1"/>
                  </a:solidFill>
                  <a:latin typeface="微软雅黑" panose="020B0503020204020204" pitchFamily="34" charset="-122"/>
                  <a:ea typeface="微软雅黑" panose="020B0503020204020204" pitchFamily="34" charset="-122"/>
                </a:rPr>
                <a:t>!</a:t>
              </a:r>
              <a:endParaRPr lang="zh-CN" altLang="en-US" sz="3200" b="1" dirty="0">
                <a:solidFill>
                  <a:schemeClr val="bg1"/>
                </a:solidFill>
                <a:latin typeface="微软雅黑" panose="020B0503020204020204" pitchFamily="34" charset="-122"/>
                <a:ea typeface="微软雅黑" panose="020B0503020204020204" pitchFamily="34" charset="-122"/>
              </a:endParaRPr>
            </a:p>
          </p:txBody>
        </p:sp>
        <p:cxnSp>
          <p:nvCxnSpPr>
            <p:cNvPr id="7" name="原创设计小乖qq:2013440355"/>
            <p:cNvCxnSpPr>
              <a:cxnSpLocks noChangeShapeType="1"/>
              <a:stCxn id="6" idx="3"/>
            </p:cNvCxnSpPr>
            <p:nvPr/>
          </p:nvCxnSpPr>
          <p:spPr bwMode="auto">
            <a:xfrm>
              <a:off x="8688288" y="3322161"/>
              <a:ext cx="1901559"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cxnSp>
          <p:nvCxnSpPr>
            <p:cNvPr id="8" name="直接连接符 7"/>
            <p:cNvCxnSpPr>
              <a:cxnSpLocks noChangeShapeType="1"/>
              <a:endCxn id="6" idx="1"/>
            </p:cNvCxnSpPr>
            <p:nvPr/>
          </p:nvCxnSpPr>
          <p:spPr bwMode="auto">
            <a:xfrm>
              <a:off x="2351584" y="3322161"/>
              <a:ext cx="1620000" cy="0"/>
            </a:xfrm>
            <a:prstGeom prst="line">
              <a:avLst/>
            </a:prstGeom>
            <a:noFill/>
            <a:ln w="6350">
              <a:solidFill>
                <a:srgbClr val="4575A5"/>
              </a:solidFill>
              <a:round/>
            </a:ln>
            <a:extLst>
              <a:ext uri="{909E8E84-426E-40DD-AFC4-6F175D3DCCD1}">
                <a14:hiddenFill xmlns:a14="http://schemas.microsoft.com/office/drawing/2010/main">
                  <a:noFill/>
                </a14:hiddenFill>
              </a:ext>
            </a:extLst>
          </p:spPr>
        </p:cxnSp>
      </p:grpSp>
      <p:grpSp>
        <p:nvGrpSpPr>
          <p:cNvPr id="20" name="原创设计小乖qq:2013440355"/>
          <p:cNvGrpSpPr/>
          <p:nvPr/>
        </p:nvGrpSpPr>
        <p:grpSpPr>
          <a:xfrm>
            <a:off x="2999656" y="4709408"/>
            <a:ext cx="5970191" cy="402246"/>
            <a:chOff x="2999656" y="5646450"/>
            <a:chExt cx="5970191" cy="402246"/>
          </a:xfrm>
        </p:grpSpPr>
        <p:sp>
          <p:nvSpPr>
            <p:cNvPr id="9" name="文本框 8"/>
            <p:cNvSpPr txBox="1"/>
            <p:nvPr/>
          </p:nvSpPr>
          <p:spPr>
            <a:xfrm>
              <a:off x="2999656" y="5646450"/>
              <a:ext cx="278167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指导老师：姚霁</a:t>
              </a:r>
              <a:endPar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文本框 9"/>
            <p:cNvSpPr txBox="1"/>
            <p:nvPr/>
          </p:nvSpPr>
          <p:spPr>
            <a:xfrm>
              <a:off x="6450485" y="5649916"/>
              <a:ext cx="2519362" cy="398780"/>
            </a:xfrm>
            <a:prstGeom prst="rect">
              <a:avLst/>
            </a:prstGeom>
            <a:noFill/>
          </p:spPr>
          <p:txBody>
            <a:bodyPr wrap="square" rtlCol="0">
              <a:spAutoFit/>
            </a:bodyPr>
            <a:lstStyle/>
            <a:p>
              <a:pPr algn="ctr"/>
              <a:r>
                <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答辩人：王泽鹏</a:t>
              </a:r>
              <a:endParaRPr lang="zh-CN" altLang="en-US" sz="20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1" name="矩形 20"/>
          <p:cNvSpPr/>
          <p:nvPr/>
        </p:nvSpPr>
        <p:spPr>
          <a:xfrm>
            <a:off x="551384" y="5759663"/>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原创设计小乖qq:2013440355"/>
          <p:cNvSpPr/>
          <p:nvPr/>
        </p:nvSpPr>
        <p:spPr>
          <a:xfrm>
            <a:off x="299384" y="5507663"/>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原创设计小乖qq:2013440355"/>
          <p:cNvSpPr/>
          <p:nvPr/>
        </p:nvSpPr>
        <p:spPr>
          <a:xfrm>
            <a:off x="11586628" y="1049024"/>
            <a:ext cx="324000" cy="324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p:cNvSpPr/>
          <p:nvPr/>
        </p:nvSpPr>
        <p:spPr>
          <a:xfrm>
            <a:off x="11334628" y="797024"/>
            <a:ext cx="252000" cy="25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4618">
        <p14:flip dir="r"/>
      </p:transition>
    </mc:Choice>
    <mc:Fallback>
      <p:transition spd="slow" advTm="461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righ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53" presetClass="entr" presetSubtype="16" fill="hold" nodeType="withEffect">
                                  <p:stCondLst>
                                    <p:cond delay="400"/>
                                  </p:stCondLst>
                                  <p:childTnLst>
                                    <p:set>
                                      <p:cBhvr>
                                        <p:cTn id="12" dur="1" fill="hold">
                                          <p:stCondLst>
                                            <p:cond delay="0"/>
                                          </p:stCondLst>
                                        </p:cTn>
                                        <p:tgtEl>
                                          <p:spTgt spid="2"/>
                                        </p:tgtEl>
                                        <p:attrNameLst>
                                          <p:attrName>style.visibility</p:attrName>
                                        </p:attrNameLst>
                                      </p:cBhvr>
                                      <p:to>
                                        <p:strVal val="visible"/>
                                      </p:to>
                                    </p:set>
                                    <p:anim calcmode="lin" valueType="num">
                                      <p:cBhvr>
                                        <p:cTn id="13" dur="500" fill="hold"/>
                                        <p:tgtEl>
                                          <p:spTgt spid="2"/>
                                        </p:tgtEl>
                                        <p:attrNameLst>
                                          <p:attrName>ppt_w</p:attrName>
                                        </p:attrNameLst>
                                      </p:cBhvr>
                                      <p:tavLst>
                                        <p:tav tm="0">
                                          <p:val>
                                            <p:fltVal val="0"/>
                                          </p:val>
                                        </p:tav>
                                        <p:tav tm="100000">
                                          <p:val>
                                            <p:strVal val="#ppt_w"/>
                                          </p:val>
                                        </p:tav>
                                      </p:tavLst>
                                    </p:anim>
                                    <p:anim calcmode="lin" valueType="num">
                                      <p:cBhvr>
                                        <p:cTn id="14" dur="500" fill="hold"/>
                                        <p:tgtEl>
                                          <p:spTgt spid="2"/>
                                        </p:tgtEl>
                                        <p:attrNameLst>
                                          <p:attrName>ppt_h</p:attrName>
                                        </p:attrNameLst>
                                      </p:cBhvr>
                                      <p:tavLst>
                                        <p:tav tm="0">
                                          <p:val>
                                            <p:fltVal val="0"/>
                                          </p:val>
                                        </p:tav>
                                        <p:tav tm="100000">
                                          <p:val>
                                            <p:strVal val="#ppt_h"/>
                                          </p:val>
                                        </p:tav>
                                      </p:tavLst>
                                    </p:anim>
                                    <p:animEffect transition="in" filter="fade">
                                      <p:cBhvr>
                                        <p:cTn id="15" dur="500"/>
                                        <p:tgtEl>
                                          <p:spTgt spid="2"/>
                                        </p:tgtEl>
                                      </p:cBhvr>
                                    </p:animEffect>
                                  </p:childTnLst>
                                </p:cTn>
                              </p:par>
                              <p:par>
                                <p:cTn id="16" presetID="6" presetClass="emph" presetSubtype="0" autoRev="1" fill="hold" nodeType="withEffect">
                                  <p:stCondLst>
                                    <p:cond delay="800"/>
                                  </p:stCondLst>
                                  <p:childTnLst>
                                    <p:animScale>
                                      <p:cBhvr>
                                        <p:cTn id="17" dur="250" fill="hold"/>
                                        <p:tgtEl>
                                          <p:spTgt spid="2"/>
                                        </p:tgtEl>
                                      </p:cBhvr>
                                      <p:by x="115000" y="115000"/>
                                    </p:animScale>
                                  </p:childTnLst>
                                </p:cTn>
                              </p:par>
                              <p:par>
                                <p:cTn id="18" presetID="2" presetClass="entr" presetSubtype="4" fill="hold" grpId="0" nodeType="withEffect">
                                  <p:stCondLst>
                                    <p:cond delay="125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fill="hold"/>
                                        <p:tgtEl>
                                          <p:spTgt spid="5"/>
                                        </p:tgtEl>
                                        <p:attrNameLst>
                                          <p:attrName>ppt_x</p:attrName>
                                        </p:attrNameLst>
                                      </p:cBhvr>
                                      <p:tavLst>
                                        <p:tav tm="0">
                                          <p:val>
                                            <p:strVal val="#ppt_x"/>
                                          </p:val>
                                        </p:tav>
                                        <p:tav tm="100000">
                                          <p:val>
                                            <p:strVal val="#ppt_x"/>
                                          </p:val>
                                        </p:tav>
                                      </p:tavLst>
                                    </p:anim>
                                    <p:anim calcmode="lin" valueType="num">
                                      <p:cBhvr additive="base">
                                        <p:cTn id="21" dur="500" fill="hold"/>
                                        <p:tgtEl>
                                          <p:spTgt spid="5"/>
                                        </p:tgtEl>
                                        <p:attrNameLst>
                                          <p:attrName>ppt_y</p:attrName>
                                        </p:attrNameLst>
                                      </p:cBhvr>
                                      <p:tavLst>
                                        <p:tav tm="0">
                                          <p:val>
                                            <p:strVal val="1+#ppt_h/2"/>
                                          </p:val>
                                        </p:tav>
                                        <p:tav tm="100000">
                                          <p:val>
                                            <p:strVal val="#ppt_y"/>
                                          </p:val>
                                        </p:tav>
                                      </p:tavLst>
                                    </p:anim>
                                  </p:childTnLst>
                                </p:cTn>
                              </p:par>
                              <p:par>
                                <p:cTn id="22" presetID="2" presetClass="entr" presetSubtype="1" fill="hold" nodeType="withEffect">
                                  <p:stCondLst>
                                    <p:cond delay="125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0-#ppt_h/2"/>
                                          </p:val>
                                        </p:tav>
                                        <p:tav tm="100000">
                                          <p:val>
                                            <p:strVal val="#ppt_y"/>
                                          </p:val>
                                        </p:tav>
                                      </p:tavLst>
                                    </p:anim>
                                  </p:childTnLst>
                                </p:cTn>
                              </p:par>
                              <p:par>
                                <p:cTn id="26" presetID="22" presetClass="entr" presetSubtype="8" fill="hold" nodeType="withEffect">
                                  <p:stCondLst>
                                    <p:cond delay="1750"/>
                                  </p:stCondLst>
                                  <p:childTnLst>
                                    <p:set>
                                      <p:cBhvr>
                                        <p:cTn id="27" dur="1" fill="hold">
                                          <p:stCondLst>
                                            <p:cond delay="0"/>
                                          </p:stCondLst>
                                        </p:cTn>
                                        <p:tgtEl>
                                          <p:spTgt spid="20"/>
                                        </p:tgtEl>
                                        <p:attrNameLst>
                                          <p:attrName>style.visibility</p:attrName>
                                        </p:attrNameLst>
                                      </p:cBhvr>
                                      <p:to>
                                        <p:strVal val="visible"/>
                                      </p:to>
                                    </p:set>
                                    <p:animEffect transition="in" filter="wipe(left)">
                                      <p:cBhvr>
                                        <p:cTn id="28" dur="500"/>
                                        <p:tgtEl>
                                          <p:spTgt spid="20"/>
                                        </p:tgtEl>
                                      </p:cBhvr>
                                    </p:animEffect>
                                  </p:childTnLst>
                                </p:cTn>
                              </p:par>
                              <p:par>
                                <p:cTn id="29" presetID="10" presetClass="entr" presetSubtype="0" fill="hold" grpId="0" nodeType="withEffect">
                                  <p:stCondLst>
                                    <p:cond delay="2250"/>
                                  </p:stCondLst>
                                  <p:childTnLst>
                                    <p:set>
                                      <p:cBhvr>
                                        <p:cTn id="30" dur="1" fill="hold">
                                          <p:stCondLst>
                                            <p:cond delay="0"/>
                                          </p:stCondLst>
                                        </p:cTn>
                                        <p:tgtEl>
                                          <p:spTgt spid="21"/>
                                        </p:tgtEl>
                                        <p:attrNameLst>
                                          <p:attrName>style.visibility</p:attrName>
                                        </p:attrNameLst>
                                      </p:cBhvr>
                                      <p:to>
                                        <p:strVal val="visible"/>
                                      </p:to>
                                    </p:set>
                                    <p:animEffect transition="in" filter="fade">
                                      <p:cBhvr>
                                        <p:cTn id="31" dur="500"/>
                                        <p:tgtEl>
                                          <p:spTgt spid="21"/>
                                        </p:tgtEl>
                                      </p:cBhvr>
                                    </p:animEffect>
                                  </p:childTnLst>
                                </p:cTn>
                              </p:par>
                              <p:par>
                                <p:cTn id="32" presetID="10" presetClass="entr" presetSubtype="0" fill="hold" grpId="0" nodeType="withEffect">
                                  <p:stCondLst>
                                    <p:cond delay="275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grpId="0" nodeType="withEffect">
                                  <p:stCondLst>
                                    <p:cond delay="225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par>
                                <p:cTn id="38" presetID="10" presetClass="entr" presetSubtype="0" fill="hold" grpId="0" nodeType="withEffect">
                                  <p:stCondLst>
                                    <p:cond delay="275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p:bldP spid="21" grpId="0" animBg="1"/>
      <p:bldP spid="22" grpId="0" animBg="1"/>
      <p:bldP spid="23" grpId="0" animBg="1"/>
      <p:bldP spid="2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背景介绍</a:t>
            </a:r>
            <a:endParaRPr lang="zh-CN" altLang="en-US" sz="4800" b="1" dirty="0">
              <a:solidFill>
                <a:srgbClr val="FFFFFF"/>
              </a:solidFill>
              <a:latin typeface="微软雅黑" panose="020B0503020204020204" pitchFamily="34" charset="-122"/>
            </a:endParaRPr>
          </a:p>
        </p:txBody>
      </p:sp>
      <p:cxnSp>
        <p:nvCxnSpPr>
          <p:cNvPr id="8" name="原创设计小乖qq:2013440355"/>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3845924" y="4940129"/>
            <a:ext cx="4656868" cy="495688"/>
            <a:chOff x="3839574" y="4796619"/>
            <a:chExt cx="4656868" cy="495688"/>
          </a:xfrm>
        </p:grpSpPr>
        <p:grpSp>
          <p:nvGrpSpPr>
            <p:cNvPr id="18" name="组合 17"/>
            <p:cNvGrpSpPr/>
            <p:nvPr/>
          </p:nvGrpSpPr>
          <p:grpSpPr>
            <a:xfrm>
              <a:off x="3839574" y="4796619"/>
              <a:ext cx="2112410" cy="397510"/>
              <a:chOff x="3839574" y="4796619"/>
              <a:chExt cx="2112410" cy="397510"/>
            </a:xfrm>
          </p:grpSpPr>
          <p:sp>
            <p:nvSpPr>
              <p:cNvPr id="10"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12" name="TextBox 39"/>
              <p:cNvSpPr txBox="1"/>
              <p:nvPr/>
            </p:nvSpPr>
            <p:spPr>
              <a:xfrm>
                <a:off x="4202650" y="4796619"/>
                <a:ext cx="1749334" cy="39751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课题简介</a:t>
                </a:r>
                <a:endParaRPr lang="zh-CN" altLang="en-US" sz="2000" dirty="0">
                  <a:solidFill>
                    <a:srgbClr val="FFFFFF"/>
                  </a:solidFill>
                  <a:latin typeface="微软雅黑" panose="020B0503020204020204" pitchFamily="34" charset="-122"/>
                </a:endParaRPr>
              </a:p>
            </p:txBody>
          </p:sp>
        </p:grpSp>
        <p:grpSp>
          <p:nvGrpSpPr>
            <p:cNvPr id="22" name="组合 21"/>
            <p:cNvGrpSpPr/>
            <p:nvPr/>
          </p:nvGrpSpPr>
          <p:grpSpPr>
            <a:xfrm>
              <a:off x="6384032" y="4796619"/>
              <a:ext cx="2112410" cy="495688"/>
              <a:chOff x="3839574" y="4796619"/>
              <a:chExt cx="2112410" cy="495688"/>
            </a:xfrm>
          </p:grpSpPr>
          <p:sp>
            <p:nvSpPr>
              <p:cNvPr id="23"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4" name="TextBox 39"/>
              <p:cNvSpPr txBox="1"/>
              <p:nvPr/>
            </p:nvSpPr>
            <p:spPr>
              <a:xfrm>
                <a:off x="4202650" y="4796619"/>
                <a:ext cx="1749334" cy="495688"/>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课题内容</a:t>
                </a:r>
                <a:endParaRPr lang="zh-CN" altLang="en-US" sz="2000" dirty="0">
                  <a:solidFill>
                    <a:srgbClr val="FFFFFF"/>
                  </a:solidFill>
                  <a:latin typeface="微软雅黑" panose="020B0503020204020204" pitchFamily="34" charset="-122"/>
                </a:endParaRPr>
              </a:p>
            </p:txBody>
          </p:sp>
        </p:grpSp>
      </p:grpSp>
      <p:sp>
        <p:nvSpPr>
          <p:cNvPr id="32" name="原创设计小乖qq:2013440355"/>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9" name="图片 8"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3470">
        <p14:flip dir="r"/>
      </p:transition>
    </mc:Choice>
    <mc:Fallback>
      <p:transition spd="slow" advTm="347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0" y="331837"/>
            <a:ext cx="12192000" cy="720626"/>
            <a:chOff x="0" y="331837"/>
            <a:chExt cx="12192000" cy="720626"/>
          </a:xfrm>
        </p:grpSpPr>
        <p:sp>
          <p:nvSpPr>
            <p:cNvPr id="2" name="矩形 1"/>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722120" y="368985"/>
              <a:ext cx="2304256" cy="645160"/>
            </a:xfrm>
            <a:prstGeom prst="rect">
              <a:avLst/>
            </a:prstGeom>
            <a:noFill/>
          </p:spPr>
          <p:txBody>
            <a:bodyPr wrap="square" rtlCol="0">
              <a:spAutoFit/>
            </a:bodyPr>
            <a:lstStyle/>
            <a:p>
              <a:r>
                <a:rPr lang="zh-CN" altLang="en-US" sz="3600" dirty="0" smtClean="0"/>
                <a:t>背景介绍</a:t>
              </a:r>
              <a:endParaRPr lang="zh-CN" altLang="en-US" sz="3600" dirty="0"/>
            </a:p>
          </p:txBody>
        </p:sp>
        <p:sp>
          <p:nvSpPr>
            <p:cNvPr id="5" name="矩形 4"/>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21970"/>
            </a:xfrm>
            <a:prstGeom prst="rect">
              <a:avLst/>
            </a:prstGeom>
            <a:noFill/>
          </p:spPr>
          <p:txBody>
            <a:bodyPr wrap="square" rtlCol="0">
              <a:spAutoFit/>
            </a:bodyPr>
            <a:lstStyle/>
            <a:p>
              <a:r>
                <a:rPr lang="zh-CN" altLang="en-US" sz="2800" dirty="0" smtClean="0">
                  <a:solidFill>
                    <a:schemeClr val="bg2"/>
                  </a:solidFill>
                </a:rPr>
                <a:t>课题简介</a:t>
              </a:r>
              <a:endParaRPr lang="zh-CN" altLang="en-US" sz="2800" dirty="0">
                <a:solidFill>
                  <a:schemeClr val="bg2"/>
                </a:solidFill>
              </a:endParaRPr>
            </a:p>
          </p:txBody>
        </p:sp>
      </p:gr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cxnSp>
        <p:nvCxnSpPr>
          <p:cNvPr id="89" name="直接连接符 88"/>
          <p:cNvCxnSpPr/>
          <p:nvPr/>
        </p:nvCxnSpPr>
        <p:spPr>
          <a:xfrm>
            <a:off x="6096000" y="1412875"/>
            <a:ext cx="0" cy="518541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02360" y="1412240"/>
            <a:ext cx="4550410" cy="2861310"/>
          </a:xfrm>
          <a:prstGeom prst="rect">
            <a:avLst/>
          </a:prstGeom>
          <a:noFill/>
        </p:spPr>
        <p:txBody>
          <a:bodyPr wrap="square" rtlCol="0">
            <a:spAutoFit/>
          </a:bodyPr>
          <a:lstStyle/>
          <a:p>
            <a:pPr lvl="0" indent="457200">
              <a:lnSpc>
                <a:spcPct val="125000"/>
              </a:lnSpc>
            </a:pPr>
            <a:r>
              <a:rPr lang="zh-CN" altLang="en-US" dirty="0">
                <a:cs typeface="+mn-ea"/>
                <a:sym typeface="+mn-lt"/>
              </a:rPr>
              <a:t>随着时代的快速更迭，科技的快速发展,从最原始的观太阳和时钟摆钟到目前的电子时钟，许多人为之不断的研究。目前，人们的生活节奏日新月异，每个人都对生活质量有着不同的需求。简单计时功能的时钟已经不能满足当下每个人的需求。希望在确保准确时间的基础上增加一些附加功能，例如日历等。</a:t>
            </a:r>
            <a:endParaRPr lang="zh-CN" altLang="en-US" dirty="0">
              <a:cs typeface="+mn-ea"/>
              <a:sym typeface="+mn-lt"/>
            </a:endParaRPr>
          </a:p>
        </p:txBody>
      </p:sp>
      <p:grpSp>
        <p:nvGrpSpPr>
          <p:cNvPr id="18" name="组合 17"/>
          <p:cNvGrpSpPr/>
          <p:nvPr/>
        </p:nvGrpSpPr>
        <p:grpSpPr>
          <a:xfrm>
            <a:off x="6524841" y="1302117"/>
            <a:ext cx="5057559" cy="1384062"/>
            <a:chOff x="6524841" y="2306687"/>
            <a:chExt cx="5057559" cy="1384062"/>
          </a:xfrm>
        </p:grpSpPr>
        <p:sp>
          <p:nvSpPr>
            <p:cNvPr id="17" name="文本框 16"/>
            <p:cNvSpPr txBox="1"/>
            <p:nvPr/>
          </p:nvSpPr>
          <p:spPr>
            <a:xfrm>
              <a:off x="6524841" y="2306687"/>
              <a:ext cx="2334895" cy="398780"/>
            </a:xfrm>
            <a:prstGeom prst="rect">
              <a:avLst/>
            </a:prstGeom>
            <a:noFill/>
          </p:spPr>
          <p:txBody>
            <a:bodyPr wrap="square" rtlCol="0">
              <a:spAutoFit/>
            </a:bodyPr>
            <a:lstStyle/>
            <a:p>
              <a:r>
                <a:rPr lang="en-US" altLang="zh-CN" sz="2000" b="1" dirty="0">
                  <a:solidFill>
                    <a:schemeClr val="bg1"/>
                  </a:solidFill>
                </a:rPr>
                <a:t>STM32</a:t>
              </a:r>
              <a:r>
                <a:rPr lang="zh-CN" altLang="en-US" sz="2000" b="1" dirty="0">
                  <a:solidFill>
                    <a:schemeClr val="bg1"/>
                  </a:solidFill>
                </a:rPr>
                <a:t>的优越性</a:t>
              </a:r>
              <a:endParaRPr lang="zh-CN" altLang="en-US" sz="2000" b="1" dirty="0">
                <a:solidFill>
                  <a:schemeClr val="bg1"/>
                </a:solidFill>
              </a:endParaRPr>
            </a:p>
          </p:txBody>
        </p:sp>
        <p:sp>
          <p:nvSpPr>
            <p:cNvPr id="36" name="文本框 35"/>
            <p:cNvSpPr txBox="1"/>
            <p:nvPr/>
          </p:nvSpPr>
          <p:spPr>
            <a:xfrm>
              <a:off x="6524841" y="2676019"/>
              <a:ext cx="5057559" cy="1014730"/>
            </a:xfrm>
            <a:prstGeom prst="rect">
              <a:avLst/>
            </a:prstGeom>
            <a:noFill/>
            <a:ln w="28575">
              <a:solidFill>
                <a:schemeClr val="bg1"/>
              </a:solidFill>
            </a:ln>
          </p:spPr>
          <p:txBody>
            <a:bodyPr wrap="square" rtlCol="0">
              <a:spAutoFit/>
            </a:bodyPr>
            <a:lstStyle/>
            <a:p>
              <a:pPr lvl="0" indent="457200">
                <a:lnSpc>
                  <a:spcPct val="125000"/>
                </a:lnSpc>
              </a:pPr>
              <a:r>
                <a:rPr lang="zh-CN" altLang="en-US" sz="1600" dirty="0">
                  <a:cs typeface="+mn-ea"/>
                  <a:sym typeface="+mn-lt"/>
                </a:rPr>
                <a:t>基于STM32微控制器的电子时钟设计，因为其具有非常好的开放性和可操作性，可以迅速掌握其硬件以及已有固件库的使用方法。</a:t>
              </a:r>
              <a:endParaRPr lang="zh-CN" altLang="en-US" sz="1600" dirty="0">
                <a:cs typeface="+mn-ea"/>
                <a:sym typeface="+mn-lt"/>
              </a:endParaRPr>
            </a:p>
          </p:txBody>
        </p:sp>
      </p:grpSp>
      <p:grpSp>
        <p:nvGrpSpPr>
          <p:cNvPr id="53" name="组合 52"/>
          <p:cNvGrpSpPr/>
          <p:nvPr/>
        </p:nvGrpSpPr>
        <p:grpSpPr>
          <a:xfrm>
            <a:off x="6524841" y="2923915"/>
            <a:ext cx="5057559" cy="1691402"/>
            <a:chOff x="6524841" y="2306687"/>
            <a:chExt cx="5057559" cy="1691402"/>
          </a:xfrm>
        </p:grpSpPr>
        <p:sp>
          <p:nvSpPr>
            <p:cNvPr id="54" name="文本框 53"/>
            <p:cNvSpPr txBox="1"/>
            <p:nvPr/>
          </p:nvSpPr>
          <p:spPr>
            <a:xfrm>
              <a:off x="6524841" y="2306687"/>
              <a:ext cx="1728192" cy="398780"/>
            </a:xfrm>
            <a:prstGeom prst="rect">
              <a:avLst/>
            </a:prstGeom>
            <a:noFill/>
          </p:spPr>
          <p:txBody>
            <a:bodyPr wrap="square" rtlCol="0">
              <a:spAutoFit/>
            </a:bodyPr>
            <a:lstStyle/>
            <a:p>
              <a:r>
                <a:rPr lang="zh-CN" altLang="en-US" sz="2000" b="1" dirty="0">
                  <a:solidFill>
                    <a:schemeClr val="bg1"/>
                  </a:solidFill>
                </a:rPr>
                <a:t>最终实现结果</a:t>
              </a:r>
              <a:endParaRPr lang="zh-CN" altLang="en-US" sz="2000" b="1" dirty="0">
                <a:solidFill>
                  <a:schemeClr val="bg1"/>
                </a:solidFill>
              </a:endParaRPr>
            </a:p>
          </p:txBody>
        </p:sp>
        <p:sp>
          <p:nvSpPr>
            <p:cNvPr id="55" name="文本框 54"/>
            <p:cNvSpPr txBox="1"/>
            <p:nvPr/>
          </p:nvSpPr>
          <p:spPr>
            <a:xfrm>
              <a:off x="6524841" y="2676019"/>
              <a:ext cx="5057559" cy="1322070"/>
            </a:xfrm>
            <a:prstGeom prst="rect">
              <a:avLst/>
            </a:prstGeom>
            <a:noFill/>
            <a:ln w="28575">
              <a:solidFill>
                <a:schemeClr val="bg1"/>
              </a:solidFill>
            </a:ln>
          </p:spPr>
          <p:txBody>
            <a:bodyPr wrap="square" rtlCol="0">
              <a:spAutoFit/>
            </a:bodyPr>
            <a:lstStyle/>
            <a:p>
              <a:pPr lvl="0" indent="457200">
                <a:lnSpc>
                  <a:spcPct val="125000"/>
                </a:lnSpc>
              </a:pPr>
              <a:r>
                <a:rPr lang="zh-CN" altLang="en-US" sz="1600" dirty="0">
                  <a:cs typeface="+mn-ea"/>
                  <a:sym typeface="+mn-lt"/>
                </a:rPr>
                <a:t>利用STM32F4开发板内部的RTC实时时钟模块，通过相应的软件和算法的设计实现计时的功能，并在TFT-LCD液晶显示屏上显示年，月，日，时，分，秒，周等。</a:t>
              </a:r>
              <a:endParaRPr lang="zh-CN" altLang="en-US" sz="1600" dirty="0">
                <a:cs typeface="+mn-ea"/>
                <a:sym typeface="+mn-lt"/>
              </a:endParaRPr>
            </a:p>
          </p:txBody>
        </p:sp>
      </p:grpSp>
      <p:grpSp>
        <p:nvGrpSpPr>
          <p:cNvPr id="65" name="组合 64"/>
          <p:cNvGrpSpPr/>
          <p:nvPr/>
        </p:nvGrpSpPr>
        <p:grpSpPr>
          <a:xfrm>
            <a:off x="1218565" y="4521200"/>
            <a:ext cx="4308475" cy="1691446"/>
            <a:chOff x="6524841" y="2306687"/>
            <a:chExt cx="4151965" cy="1691245"/>
          </a:xfrm>
        </p:grpSpPr>
        <p:sp>
          <p:nvSpPr>
            <p:cNvPr id="70" name="文本框 69"/>
            <p:cNvSpPr txBox="1"/>
            <p:nvPr/>
          </p:nvSpPr>
          <p:spPr>
            <a:xfrm>
              <a:off x="6524841" y="2306687"/>
              <a:ext cx="2597785" cy="398733"/>
            </a:xfrm>
            <a:prstGeom prst="rect">
              <a:avLst/>
            </a:prstGeom>
            <a:noFill/>
          </p:spPr>
          <p:txBody>
            <a:bodyPr wrap="square" rtlCol="0">
              <a:spAutoFit/>
            </a:bodyPr>
            <a:lstStyle/>
            <a:p>
              <a:r>
                <a:rPr lang="en-US" altLang="zh-CN" sz="2000" b="1" dirty="0" smtClean="0">
                  <a:solidFill>
                    <a:schemeClr val="bg1"/>
                  </a:solidFill>
                </a:rPr>
                <a:t>51</a:t>
              </a:r>
              <a:r>
                <a:rPr lang="zh-CN" altLang="en-US" sz="2000" b="1" dirty="0" smtClean="0">
                  <a:solidFill>
                    <a:schemeClr val="bg1"/>
                  </a:solidFill>
                </a:rPr>
                <a:t>单片机的局限性</a:t>
              </a:r>
              <a:endParaRPr lang="zh-CN" altLang="en-US" sz="2000" b="1" dirty="0" smtClean="0">
                <a:solidFill>
                  <a:schemeClr val="bg1"/>
                </a:solidFill>
              </a:endParaRPr>
            </a:p>
          </p:txBody>
        </p:sp>
        <p:sp>
          <p:nvSpPr>
            <p:cNvPr id="71" name="文本框 70"/>
            <p:cNvSpPr txBox="1"/>
            <p:nvPr/>
          </p:nvSpPr>
          <p:spPr>
            <a:xfrm>
              <a:off x="6524842" y="2676019"/>
              <a:ext cx="4151964" cy="1321913"/>
            </a:xfrm>
            <a:prstGeom prst="rect">
              <a:avLst/>
            </a:prstGeom>
            <a:noFill/>
            <a:ln w="28575">
              <a:solidFill>
                <a:schemeClr val="bg1"/>
              </a:solidFill>
            </a:ln>
          </p:spPr>
          <p:txBody>
            <a:bodyPr wrap="square" rtlCol="0">
              <a:spAutoFit/>
            </a:bodyPr>
            <a:lstStyle/>
            <a:p>
              <a:pPr lvl="0" indent="457200">
                <a:lnSpc>
                  <a:spcPct val="125000"/>
                </a:lnSpc>
              </a:pPr>
              <a:r>
                <a:rPr lang="zh-CN" altLang="en-US" sz="1600" dirty="0">
                  <a:cs typeface="+mn-ea"/>
                  <a:sym typeface="+mn-lt"/>
                </a:rPr>
                <a:t>应用最广泛的MCS-51单片机由于速度不足或缺乏存储空间，与当前的新技术存在着明显的脱节。显然MCS-51单片不能满足本次毕业设计的需要，故采用STM32单片机进行开发。</a:t>
              </a:r>
              <a:endParaRPr lang="zh-CN" altLang="en-US" sz="1600" dirty="0">
                <a:cs typeface="+mn-ea"/>
                <a:sym typeface="+mn-lt"/>
              </a:endParaRPr>
            </a:p>
          </p:txBody>
        </p:sp>
      </p:grpSp>
      <p:grpSp>
        <p:nvGrpSpPr>
          <p:cNvPr id="8" name="组合 7"/>
          <p:cNvGrpSpPr/>
          <p:nvPr/>
        </p:nvGrpSpPr>
        <p:grpSpPr>
          <a:xfrm>
            <a:off x="6524841" y="4808427"/>
            <a:ext cx="5057559" cy="1384062"/>
            <a:chOff x="6524841" y="2306687"/>
            <a:chExt cx="5057559" cy="1384062"/>
          </a:xfrm>
        </p:grpSpPr>
        <p:sp>
          <p:nvSpPr>
            <p:cNvPr id="10" name="原创设计小乖qq:2013440355"/>
            <p:cNvSpPr txBox="1"/>
            <p:nvPr/>
          </p:nvSpPr>
          <p:spPr>
            <a:xfrm>
              <a:off x="6524841" y="2306687"/>
              <a:ext cx="1728192" cy="398780"/>
            </a:xfrm>
            <a:prstGeom prst="rect">
              <a:avLst/>
            </a:prstGeom>
            <a:noFill/>
          </p:spPr>
          <p:txBody>
            <a:bodyPr wrap="square" rtlCol="0">
              <a:spAutoFit/>
            </a:bodyPr>
            <a:p>
              <a:r>
                <a:rPr lang="zh-CN" altLang="en-US" sz="2000" b="1" dirty="0" smtClean="0">
                  <a:solidFill>
                    <a:schemeClr val="bg1"/>
                  </a:solidFill>
                </a:rPr>
                <a:t>市场前景</a:t>
              </a:r>
              <a:endParaRPr lang="zh-CN" altLang="en-US" sz="2000" b="1" dirty="0">
                <a:solidFill>
                  <a:schemeClr val="bg1"/>
                </a:solidFill>
              </a:endParaRPr>
            </a:p>
          </p:txBody>
        </p:sp>
        <p:sp>
          <p:nvSpPr>
            <p:cNvPr id="11" name="文本框 10"/>
            <p:cNvSpPr txBox="1"/>
            <p:nvPr/>
          </p:nvSpPr>
          <p:spPr>
            <a:xfrm>
              <a:off x="6524841" y="2676019"/>
              <a:ext cx="5057559" cy="1014730"/>
            </a:xfrm>
            <a:prstGeom prst="rect">
              <a:avLst/>
            </a:prstGeom>
            <a:noFill/>
            <a:ln w="28575">
              <a:solidFill>
                <a:schemeClr val="bg1"/>
              </a:solidFill>
            </a:ln>
          </p:spPr>
          <p:txBody>
            <a:bodyPr wrap="square" rtlCol="0">
              <a:spAutoFit/>
            </a:bodyPr>
            <a:p>
              <a:pPr lvl="0" indent="457200">
                <a:lnSpc>
                  <a:spcPct val="125000"/>
                </a:lnSpc>
              </a:pPr>
              <a:r>
                <a:rPr lang="zh-CN" altLang="en-US" sz="1600" dirty="0">
                  <a:cs typeface="+mn-ea"/>
                  <a:sym typeface="+mn-lt"/>
                </a:rPr>
                <a:t>综上所述，电子时钟应具有硬件电路实现简单，界面友好，系统可靠性高等诸多优点。可以预见，其符合当下电子仪器的发展潮流，拥有广阔的市场前景。</a:t>
              </a:r>
              <a:endParaRPr lang="zh-CN" altLang="en-US" sz="1600" dirty="0">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250" advTm="3708">
        <p14:flip dir="r"/>
      </p:transition>
    </mc:Choice>
    <mc:Fallback>
      <p:transition spd="slow" advTm="37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wipe(up)">
                                      <p:cBhvr>
                                        <p:cTn id="10" dur="500"/>
                                        <p:tgtEl>
                                          <p:spTgt spid="14"/>
                                        </p:tgtEl>
                                      </p:cBhvr>
                                    </p:animEffect>
                                  </p:childTnLst>
                                </p:cTn>
                              </p:par>
                              <p:par>
                                <p:cTn id="11" presetID="22" presetClass="entr" presetSubtype="1" fill="hold" nodeType="withEffect">
                                  <p:stCondLst>
                                    <p:cond delay="500"/>
                                  </p:stCondLst>
                                  <p:childTnLst>
                                    <p:set>
                                      <p:cBhvr>
                                        <p:cTn id="12" dur="1" fill="hold">
                                          <p:stCondLst>
                                            <p:cond delay="0"/>
                                          </p:stCondLst>
                                        </p:cTn>
                                        <p:tgtEl>
                                          <p:spTgt spid="89"/>
                                        </p:tgtEl>
                                        <p:attrNameLst>
                                          <p:attrName>style.visibility</p:attrName>
                                        </p:attrNameLst>
                                      </p:cBhvr>
                                      <p:to>
                                        <p:strVal val="visible"/>
                                      </p:to>
                                    </p:set>
                                    <p:animEffect transition="in" filter="wipe(up)">
                                      <p:cBhvr>
                                        <p:cTn id="13" dur="500"/>
                                        <p:tgtEl>
                                          <p:spTgt spid="89"/>
                                        </p:tgtEl>
                                      </p:cBhvr>
                                    </p:animEffect>
                                  </p:childTnLst>
                                </p:cTn>
                              </p:par>
                              <p:par>
                                <p:cTn id="14" presetID="22" presetClass="entr" presetSubtype="2" fill="hold" nodeType="withEffect">
                                  <p:stCondLst>
                                    <p:cond delay="1250"/>
                                  </p:stCondLst>
                                  <p:childTnLst>
                                    <p:set>
                                      <p:cBhvr>
                                        <p:cTn id="15" dur="1" fill="hold">
                                          <p:stCondLst>
                                            <p:cond delay="0"/>
                                          </p:stCondLst>
                                        </p:cTn>
                                        <p:tgtEl>
                                          <p:spTgt spid="65"/>
                                        </p:tgtEl>
                                        <p:attrNameLst>
                                          <p:attrName>style.visibility</p:attrName>
                                        </p:attrNameLst>
                                      </p:cBhvr>
                                      <p:to>
                                        <p:strVal val="visible"/>
                                      </p:to>
                                    </p:set>
                                    <p:animEffect transition="in" filter="wipe(right)">
                                      <p:cBhvr>
                                        <p:cTn id="16" dur="500"/>
                                        <p:tgtEl>
                                          <p:spTgt spid="65"/>
                                        </p:tgtEl>
                                      </p:cBhvr>
                                    </p:animEffect>
                                  </p:childTnLst>
                                </p:cTn>
                              </p:par>
                              <p:par>
                                <p:cTn id="17" presetID="22" presetClass="entr" presetSubtype="8" fill="hold" nodeType="withEffect">
                                  <p:stCondLst>
                                    <p:cond delay="1500"/>
                                  </p:stCondLst>
                                  <p:childTnLst>
                                    <p:set>
                                      <p:cBhvr>
                                        <p:cTn id="18" dur="1" fill="hold">
                                          <p:stCondLst>
                                            <p:cond delay="0"/>
                                          </p:stCondLst>
                                        </p:cTn>
                                        <p:tgtEl>
                                          <p:spTgt spid="18"/>
                                        </p:tgtEl>
                                        <p:attrNameLst>
                                          <p:attrName>style.visibility</p:attrName>
                                        </p:attrNameLst>
                                      </p:cBhvr>
                                      <p:to>
                                        <p:strVal val="visible"/>
                                      </p:to>
                                    </p:set>
                                    <p:animEffect transition="in" filter="wipe(left)">
                                      <p:cBhvr>
                                        <p:cTn id="19" dur="500"/>
                                        <p:tgtEl>
                                          <p:spTgt spid="18"/>
                                        </p:tgtEl>
                                      </p:cBhvr>
                                    </p:animEffect>
                                  </p:childTnLst>
                                </p:cTn>
                              </p:par>
                              <p:par>
                                <p:cTn id="20" presetID="22" presetClass="entr" presetSubtype="8" fill="hold" nodeType="withEffect">
                                  <p:stCondLst>
                                    <p:cond delay="1750"/>
                                  </p:stCondLst>
                                  <p:childTnLst>
                                    <p:set>
                                      <p:cBhvr>
                                        <p:cTn id="21" dur="1" fill="hold">
                                          <p:stCondLst>
                                            <p:cond delay="0"/>
                                          </p:stCondLst>
                                        </p:cTn>
                                        <p:tgtEl>
                                          <p:spTgt spid="53"/>
                                        </p:tgtEl>
                                        <p:attrNameLst>
                                          <p:attrName>style.visibility</p:attrName>
                                        </p:attrNameLst>
                                      </p:cBhvr>
                                      <p:to>
                                        <p:strVal val="visible"/>
                                      </p:to>
                                    </p:set>
                                    <p:animEffect transition="in" filter="wipe(left)">
                                      <p:cBhvr>
                                        <p:cTn id="22" dur="500"/>
                                        <p:tgtEl>
                                          <p:spTgt spid="53"/>
                                        </p:tgtEl>
                                      </p:cBhvr>
                                    </p:animEffect>
                                  </p:childTnLst>
                                </p:cTn>
                              </p:par>
                              <p:par>
                                <p:cTn id="23" presetID="22" presetClass="entr" presetSubtype="8" fill="hold" nodeType="withEffect">
                                  <p:stCondLst>
                                    <p:cond delay="200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文本框 166"/>
          <p:cNvSpPr txBox="1"/>
          <p:nvPr/>
        </p:nvSpPr>
        <p:spPr>
          <a:xfrm>
            <a:off x="694690" y="2524760"/>
            <a:ext cx="3451860" cy="3538220"/>
          </a:xfrm>
          <a:prstGeom prst="rect">
            <a:avLst/>
          </a:prstGeom>
          <a:noFill/>
        </p:spPr>
        <p:txBody>
          <a:bodyPr wrap="square" rtlCol="0">
            <a:spAutoFit/>
          </a:bodyPr>
          <a:lstStyle/>
          <a:p>
            <a:pPr lvl="0" algn="l"/>
            <a:r>
              <a:rPr kumimoji="0" lang="zh-CN" altLang="en-US" sz="2800" b="0" i="0" u="none" strike="noStrike" kern="0" cap="none" spc="0" normalizeH="0" baseline="0" dirty="0">
                <a:solidFill>
                  <a:schemeClr val="bg1"/>
                </a:solidFill>
                <a:latin typeface="Calibri" panose="020F0502020204030204"/>
                <a:cs typeface="+mn-ea"/>
                <a:sym typeface="+mn-lt"/>
              </a:rPr>
              <a:t>日历和时间可以独立调整，可以通过触摸实现小时，分，秒，年，月，日的调整，并可自由设置开机后的初始值，同时掉电再上电后走时保持准确。</a:t>
            </a:r>
            <a:endParaRPr kumimoji="0" lang="zh-CN" altLang="en-US" sz="2800" b="0" i="0" u="none" strike="noStrike" kern="0" cap="none" spc="0" normalizeH="0" baseline="0" dirty="0">
              <a:solidFill>
                <a:schemeClr val="bg1"/>
              </a:solidFill>
              <a:latin typeface="Calibri" panose="020F0502020204030204"/>
              <a:cs typeface="+mn-ea"/>
              <a:sym typeface="+mn-lt"/>
            </a:endParaRPr>
          </a:p>
        </p:txBody>
      </p:sp>
      <p:sp>
        <p:nvSpPr>
          <p:cNvPr id="179" name="文本框 178"/>
          <p:cNvSpPr txBox="1"/>
          <p:nvPr/>
        </p:nvSpPr>
        <p:spPr>
          <a:xfrm>
            <a:off x="8589010" y="2523490"/>
            <a:ext cx="2794000" cy="953135"/>
          </a:xfrm>
          <a:prstGeom prst="rect">
            <a:avLst/>
          </a:prstGeom>
          <a:noFill/>
        </p:spPr>
        <p:txBody>
          <a:bodyPr wrap="square" rtlCol="0">
            <a:spAutoFit/>
          </a:bodyPr>
          <a:lstStyle/>
          <a:p>
            <a:pPr lvl="0" algn="l"/>
            <a:r>
              <a:rPr lang="zh-CN" altLang="en-US" sz="2800" kern="0" dirty="0">
                <a:solidFill>
                  <a:schemeClr val="bg1"/>
                </a:solidFill>
                <a:latin typeface="Calibri" panose="020F0502020204030204"/>
                <a:cs typeface="+mn-ea"/>
                <a:sym typeface="+mn-lt"/>
              </a:rPr>
              <a:t>具备闰年的自动调整功能。</a:t>
            </a:r>
            <a:endParaRPr lang="zh-CN" altLang="en-US" sz="2800" kern="0" dirty="0">
              <a:solidFill>
                <a:schemeClr val="bg1"/>
              </a:solidFill>
              <a:latin typeface="Calibri" panose="020F0502020204030204"/>
              <a:cs typeface="+mn-ea"/>
              <a:sym typeface="+mn-lt"/>
            </a:endParaRPr>
          </a:p>
        </p:txBody>
      </p:sp>
      <p:sp>
        <p:nvSpPr>
          <p:cNvPr id="183" name="文本框 182"/>
          <p:cNvSpPr txBox="1"/>
          <p:nvPr/>
        </p:nvSpPr>
        <p:spPr>
          <a:xfrm>
            <a:off x="4718050" y="2523490"/>
            <a:ext cx="3422650" cy="3107690"/>
          </a:xfrm>
          <a:prstGeom prst="rect">
            <a:avLst/>
          </a:prstGeom>
          <a:noFill/>
        </p:spPr>
        <p:txBody>
          <a:bodyPr wrap="square" rtlCol="0">
            <a:spAutoFit/>
          </a:bodyPr>
          <a:lstStyle/>
          <a:p>
            <a:pPr lvl="0" algn="l"/>
            <a:r>
              <a:rPr lang="zh-CN" altLang="en-US" sz="2800" kern="0" dirty="0">
                <a:solidFill>
                  <a:schemeClr val="bg1"/>
                </a:solidFill>
                <a:latin typeface="Calibri" panose="020F0502020204030204"/>
                <a:cs typeface="+mn-ea"/>
                <a:sym typeface="+mn-lt"/>
              </a:rPr>
              <a:t>具有闹钟计时器性能：可通过TFT-LCD液晶显示屏设定闹铃计时功能，在SPB界面中可自定义设置。到达闹钟时间时，蜂鸣器运行并保持5s。</a:t>
            </a:r>
            <a:endParaRPr lang="zh-CN" altLang="en-US" sz="2800" kern="0" dirty="0">
              <a:solidFill>
                <a:schemeClr val="bg1"/>
              </a:solidFill>
              <a:latin typeface="Calibri" panose="020F0502020204030204"/>
              <a:cs typeface="+mn-ea"/>
              <a:sym typeface="+mn-lt"/>
            </a:endParaRPr>
          </a:p>
        </p:txBody>
      </p:sp>
      <p:grpSp>
        <p:nvGrpSpPr>
          <p:cNvPr id="19" name="组合 18"/>
          <p:cNvGrpSpPr/>
          <p:nvPr/>
        </p:nvGrpSpPr>
        <p:grpSpPr>
          <a:xfrm>
            <a:off x="0" y="331837"/>
            <a:ext cx="12192000" cy="720626"/>
            <a:chOff x="0" y="331837"/>
            <a:chExt cx="12192000" cy="720626"/>
          </a:xfrm>
        </p:grpSpPr>
        <p:sp>
          <p:nvSpPr>
            <p:cNvPr id="20" name="矩形 19"/>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722120" y="368985"/>
              <a:ext cx="2304256" cy="645160"/>
            </a:xfrm>
            <a:prstGeom prst="rect">
              <a:avLst/>
            </a:prstGeom>
            <a:noFill/>
          </p:spPr>
          <p:txBody>
            <a:bodyPr wrap="square" rtlCol="0">
              <a:spAutoFit/>
            </a:bodyPr>
            <a:lstStyle/>
            <a:p>
              <a:r>
                <a:rPr lang="zh-CN" altLang="en-US" sz="3600" dirty="0" smtClean="0">
                  <a:sym typeface="+mn-ea"/>
                </a:rPr>
                <a:t>背景介绍</a:t>
              </a:r>
              <a:endParaRPr lang="zh-CN" altLang="en-US" sz="3600" dirty="0"/>
            </a:p>
          </p:txBody>
        </p:sp>
        <p:sp>
          <p:nvSpPr>
            <p:cNvPr id="23" name="矩形 22"/>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3125104" y="430540"/>
              <a:ext cx="4555072" cy="521970"/>
            </a:xfrm>
            <a:prstGeom prst="rect">
              <a:avLst/>
            </a:prstGeom>
            <a:noFill/>
          </p:spPr>
          <p:txBody>
            <a:bodyPr wrap="square" rtlCol="0">
              <a:spAutoFit/>
            </a:bodyPr>
            <a:lstStyle/>
            <a:p>
              <a:r>
                <a:rPr lang="zh-CN" altLang="en-US" sz="2800" dirty="0">
                  <a:solidFill>
                    <a:schemeClr val="bg2"/>
                  </a:solidFill>
                </a:rPr>
                <a:t>课题内容</a:t>
              </a:r>
              <a:endParaRPr lang="zh-CN" altLang="en-US" sz="2800" dirty="0">
                <a:solidFill>
                  <a:schemeClr val="bg2"/>
                </a:solidFill>
              </a:endParaRPr>
            </a:p>
          </p:txBody>
        </p:sp>
      </p:grpSp>
      <p:sp>
        <p:nvSpPr>
          <p:cNvPr id="2" name="文本框 1"/>
          <p:cNvSpPr txBox="1"/>
          <p:nvPr/>
        </p:nvSpPr>
        <p:spPr>
          <a:xfrm>
            <a:off x="1136123" y="1846455"/>
            <a:ext cx="2178386" cy="460375"/>
          </a:xfrm>
          <a:prstGeom prst="rect">
            <a:avLst/>
          </a:prstGeom>
          <a:noFill/>
        </p:spPr>
        <p:txBody>
          <a:bodyPr wrap="square" rtlCol="0">
            <a:sp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2400" b="0" i="0" u="none" strike="noStrike" kern="0" cap="none" spc="0" normalizeH="0" baseline="0" noProof="0" dirty="0" smtClean="0">
                <a:ln>
                  <a:noFill/>
                </a:ln>
                <a:solidFill>
                  <a:schemeClr val="bg1"/>
                </a:solidFill>
                <a:effectLst/>
                <a:uLnTx/>
                <a:uFillTx/>
                <a:latin typeface="Calibri" panose="020F0502020204030204"/>
                <a:cs typeface="+mn-ea"/>
                <a:sym typeface="+mn-lt"/>
              </a:rPr>
              <a:t>功能一</a:t>
            </a:r>
            <a:endParaRPr kumimoji="0" lang="zh-CN" altLang="en-US" sz="2400" b="0" i="0" u="none" strike="noStrike" kern="0" cap="none" spc="0" normalizeH="0" baseline="0" noProof="0" dirty="0" smtClean="0">
              <a:ln>
                <a:noFill/>
              </a:ln>
              <a:solidFill>
                <a:schemeClr val="bg1"/>
              </a:solidFill>
              <a:effectLst/>
              <a:uLnTx/>
              <a:uFillTx/>
              <a:latin typeface="Calibri" panose="020F0502020204030204"/>
              <a:cs typeface="+mn-ea"/>
              <a:sym typeface="+mn-lt"/>
            </a:endParaRPr>
          </a:p>
        </p:txBody>
      </p:sp>
      <p:sp>
        <p:nvSpPr>
          <p:cNvPr id="3" name="文本框 2"/>
          <p:cNvSpPr txBox="1"/>
          <p:nvPr/>
        </p:nvSpPr>
        <p:spPr>
          <a:xfrm>
            <a:off x="5303915" y="1846455"/>
            <a:ext cx="2020776" cy="460375"/>
          </a:xfrm>
          <a:prstGeom prst="rect">
            <a:avLst/>
          </a:prstGeom>
          <a:noFill/>
        </p:spPr>
        <p:txBody>
          <a:bodyPr wrap="square" rtlCol="0">
            <a:spAutoFit/>
          </a:bodyPr>
          <a:p>
            <a:pPr lvl="0" algn="ctr">
              <a:defRPr/>
            </a:pPr>
            <a:r>
              <a:rPr lang="zh-CN" altLang="en-US" sz="2400" kern="0" dirty="0">
                <a:solidFill>
                  <a:schemeClr val="bg1"/>
                </a:solidFill>
                <a:latin typeface="Calibri" panose="020F0502020204030204"/>
                <a:cs typeface="+mn-ea"/>
                <a:sym typeface="+mn-lt"/>
              </a:rPr>
              <a:t>功能二</a:t>
            </a:r>
            <a:endParaRPr lang="zh-CN" altLang="en-US" sz="2400" kern="0" dirty="0">
              <a:solidFill>
                <a:schemeClr val="bg1"/>
              </a:solidFill>
              <a:latin typeface="Calibri" panose="020F0502020204030204"/>
              <a:cs typeface="+mn-ea"/>
              <a:sym typeface="+mn-lt"/>
            </a:endParaRPr>
          </a:p>
        </p:txBody>
      </p:sp>
      <p:sp>
        <p:nvSpPr>
          <p:cNvPr id="4" name="原创设计小乖qq:2013440355"/>
          <p:cNvSpPr txBox="1"/>
          <p:nvPr/>
        </p:nvSpPr>
        <p:spPr>
          <a:xfrm>
            <a:off x="8898401" y="1918210"/>
            <a:ext cx="2178386" cy="460375"/>
          </a:xfrm>
          <a:prstGeom prst="rect">
            <a:avLst/>
          </a:prstGeom>
          <a:noFill/>
        </p:spPr>
        <p:txBody>
          <a:bodyPr wrap="square" rtlCol="0">
            <a:spAutoFit/>
          </a:bodyPr>
          <a:p>
            <a:pPr lvl="0" algn="ctr">
              <a:defRPr/>
            </a:pPr>
            <a:r>
              <a:rPr lang="zh-CN" altLang="en-US" sz="2400" kern="0" dirty="0">
                <a:solidFill>
                  <a:schemeClr val="bg1"/>
                </a:solidFill>
                <a:latin typeface="Calibri" panose="020F0502020204030204"/>
                <a:cs typeface="+mn-ea"/>
                <a:sym typeface="+mn-lt"/>
              </a:rPr>
              <a:t>功能三</a:t>
            </a:r>
            <a:endParaRPr lang="zh-CN" altLang="en-US" sz="2400" kern="0" dirty="0">
              <a:solidFill>
                <a:schemeClr val="bg1"/>
              </a:solidFill>
              <a:latin typeface="Calibri" panose="020F0502020204030204"/>
              <a:cs typeface="+mn-ea"/>
              <a:sym typeface="+mn-lt"/>
            </a:endParaRPr>
          </a:p>
        </p:txBody>
      </p:sp>
      <p:sp>
        <p:nvSpPr>
          <p:cNvPr id="32" name="灯片编号占位符 31"/>
          <p:cNvSpPr>
            <a:spLocks noGrp="1"/>
          </p:cNvSpPr>
          <p:nvPr>
            <p:ph type="sldNum" sz="quarter" idx="12"/>
          </p:nvPr>
        </p:nvSpPr>
        <p:spPr>
          <a:xfrm>
            <a:off x="8737600" y="6356351"/>
            <a:ext cx="2844800" cy="365125"/>
          </a:xfrm>
        </p:spPr>
        <p:txBody>
          <a:bodyPr/>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50" advTm="2333">
        <p14:flip dir="r"/>
      </p:transition>
    </mc:Choice>
    <mc:Fallback>
      <p:transition spd="slow" advTm="233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500"/>
                                        <p:tgtEl>
                                          <p:spTgt spid="19"/>
                                        </p:tgtEl>
                                      </p:cBhvr>
                                    </p:animEffect>
                                  </p:childTnLst>
                                </p:cTn>
                              </p:par>
                              <p:par>
                                <p:cTn id="8" presetID="22" presetClass="entr" presetSubtype="4" fill="hold" grpId="0" nodeType="withEffect">
                                  <p:stCondLst>
                                    <p:cond delay="500"/>
                                  </p:stCondLst>
                                  <p:childTnLst>
                                    <p:set>
                                      <p:cBhvr>
                                        <p:cTn id="9" dur="1" fill="hold">
                                          <p:stCondLst>
                                            <p:cond delay="0"/>
                                          </p:stCondLst>
                                        </p:cTn>
                                        <p:tgtEl>
                                          <p:spTgt spid="167"/>
                                        </p:tgtEl>
                                        <p:attrNameLst>
                                          <p:attrName>style.visibility</p:attrName>
                                        </p:attrNameLst>
                                      </p:cBhvr>
                                      <p:to>
                                        <p:strVal val="visible"/>
                                      </p:to>
                                    </p:set>
                                    <p:animEffect transition="in" filter="wipe(down)">
                                      <p:cBhvr>
                                        <p:cTn id="10" dur="500"/>
                                        <p:tgtEl>
                                          <p:spTgt spid="16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179"/>
                                        </p:tgtEl>
                                        <p:attrNameLst>
                                          <p:attrName>style.visibility</p:attrName>
                                        </p:attrNameLst>
                                      </p:cBhvr>
                                      <p:to>
                                        <p:strVal val="visible"/>
                                      </p:to>
                                    </p:set>
                                    <p:animEffect transition="in" filter="wipe(down)">
                                      <p:cBhvr>
                                        <p:cTn id="13" dur="500"/>
                                        <p:tgtEl>
                                          <p:spTgt spid="179"/>
                                        </p:tgtEl>
                                      </p:cBhvr>
                                    </p:animEffect>
                                  </p:childTnLst>
                                </p:cTn>
                              </p:par>
                              <p:par>
                                <p:cTn id="14" presetID="22" presetClass="entr" presetSubtype="4" fill="hold" grpId="0" nodeType="withEffect">
                                  <p:stCondLst>
                                    <p:cond delay="500"/>
                                  </p:stCondLst>
                                  <p:childTnLst>
                                    <p:set>
                                      <p:cBhvr>
                                        <p:cTn id="15" dur="1" fill="hold">
                                          <p:stCondLst>
                                            <p:cond delay="0"/>
                                          </p:stCondLst>
                                        </p:cTn>
                                        <p:tgtEl>
                                          <p:spTgt spid="183"/>
                                        </p:tgtEl>
                                        <p:attrNameLst>
                                          <p:attrName>style.visibility</p:attrName>
                                        </p:attrNameLst>
                                      </p:cBhvr>
                                      <p:to>
                                        <p:strVal val="visible"/>
                                      </p:to>
                                    </p:set>
                                    <p:animEffect transition="in" filter="wipe(down)">
                                      <p:cBhvr>
                                        <p:cTn id="16" dur="500"/>
                                        <p:tgtEl>
                                          <p:spTgt spid="183"/>
                                        </p:tgtEl>
                                      </p:cBhvr>
                                    </p:animEffect>
                                  </p:childTnLst>
                                </p:cTn>
                              </p:par>
                              <p:par>
                                <p:cTn id="17" presetID="22" presetClass="entr" presetSubtype="4" fill="hold" grpId="0" nodeType="withEffect">
                                  <p:stCondLst>
                                    <p:cond delay="500"/>
                                  </p:stCondLst>
                                  <p:childTnLst>
                                    <p:set>
                                      <p:cBhvr>
                                        <p:cTn id="18" dur="1" fill="hold">
                                          <p:stCondLst>
                                            <p:cond delay="0"/>
                                          </p:stCondLst>
                                        </p:cTn>
                                        <p:tgtEl>
                                          <p:spTgt spid="2"/>
                                        </p:tgtEl>
                                        <p:attrNameLst>
                                          <p:attrName>style.visibility</p:attrName>
                                        </p:attrNameLst>
                                      </p:cBhvr>
                                      <p:to>
                                        <p:strVal val="visible"/>
                                      </p:to>
                                    </p:set>
                                    <p:animEffect transition="in" filter="wipe(down)">
                                      <p:cBhvr>
                                        <p:cTn id="19" dur="500"/>
                                        <p:tgtEl>
                                          <p:spTgt spid="2"/>
                                        </p:tgtEl>
                                      </p:cBhvr>
                                    </p:animEffect>
                                  </p:childTnLst>
                                </p:cTn>
                              </p:par>
                              <p:par>
                                <p:cTn id="20" presetID="22" presetClass="entr" presetSubtype="4" fill="hold" grpId="0" nodeType="withEffect">
                                  <p:stCondLst>
                                    <p:cond delay="500"/>
                                  </p:stCondLst>
                                  <p:childTnLst>
                                    <p:set>
                                      <p:cBhvr>
                                        <p:cTn id="21" dur="1" fill="hold">
                                          <p:stCondLst>
                                            <p:cond delay="0"/>
                                          </p:stCondLst>
                                        </p:cTn>
                                        <p:tgtEl>
                                          <p:spTgt spid="3"/>
                                        </p:tgtEl>
                                        <p:attrNameLst>
                                          <p:attrName>style.visibility</p:attrName>
                                        </p:attrNameLst>
                                      </p:cBhvr>
                                      <p:to>
                                        <p:strVal val="visible"/>
                                      </p:to>
                                    </p:set>
                                    <p:animEffect transition="in" filter="wipe(down)">
                                      <p:cBhvr>
                                        <p:cTn id="22" dur="500"/>
                                        <p:tgtEl>
                                          <p:spTgt spid="3"/>
                                        </p:tgtEl>
                                      </p:cBhvr>
                                    </p:animEffect>
                                  </p:childTnLst>
                                </p:cTn>
                              </p:par>
                              <p:par>
                                <p:cTn id="23" presetID="22" presetClass="entr" presetSubtype="4" fill="hold" grpId="0" nodeType="withEffect">
                                  <p:stCondLst>
                                    <p:cond delay="500"/>
                                  </p:stCondLst>
                                  <p:childTnLst>
                                    <p:set>
                                      <p:cBhvr>
                                        <p:cTn id="24" dur="1" fill="hold">
                                          <p:stCondLst>
                                            <p:cond delay="0"/>
                                          </p:stCondLst>
                                        </p:cTn>
                                        <p:tgtEl>
                                          <p:spTgt spid="4"/>
                                        </p:tgtEl>
                                        <p:attrNameLst>
                                          <p:attrName>style.visibility</p:attrName>
                                        </p:attrNameLst>
                                      </p:cBhvr>
                                      <p:to>
                                        <p:strVal val="visible"/>
                                      </p:to>
                                    </p:set>
                                    <p:animEffect transition="in" filter="wipe(down)">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p:bldP spid="179" grpId="0"/>
      <p:bldP spid="183" grpId="0"/>
      <p:bldP spid="2" grpId="0"/>
      <p:bldP spid="3"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方案设计</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3839574" y="4940129"/>
            <a:ext cx="4656868" cy="397510"/>
            <a:chOff x="3839574" y="4796619"/>
            <a:chExt cx="4656868" cy="397510"/>
          </a:xfrm>
        </p:grpSpPr>
        <p:grpSp>
          <p:nvGrpSpPr>
            <p:cNvPr id="18" name="组合 17"/>
            <p:cNvGrpSpPr/>
            <p:nvPr/>
          </p:nvGrpSpPr>
          <p:grpSpPr>
            <a:xfrm>
              <a:off x="3839574" y="4796619"/>
              <a:ext cx="2112410" cy="397510"/>
              <a:chOff x="3839574" y="4796619"/>
              <a:chExt cx="2112410" cy="397510"/>
            </a:xfrm>
          </p:grpSpPr>
          <p:sp>
            <p:nvSpPr>
              <p:cNvPr id="10"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12" name="TextBox 39"/>
              <p:cNvSpPr txBox="1"/>
              <p:nvPr/>
            </p:nvSpPr>
            <p:spPr>
              <a:xfrm>
                <a:off x="4202650" y="4796619"/>
                <a:ext cx="1749334" cy="39751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a:solidFill>
                      <a:srgbClr val="FFFFFF"/>
                    </a:solidFill>
                    <a:latin typeface="微软雅黑" panose="020B0503020204020204" pitchFamily="34" charset="-122"/>
                  </a:rPr>
                  <a:t>总体方案设计</a:t>
                </a:r>
                <a:endParaRPr lang="zh-CN" altLang="en-US" sz="2000" dirty="0">
                  <a:solidFill>
                    <a:srgbClr val="FFFFFF"/>
                  </a:solidFill>
                  <a:latin typeface="微软雅黑" panose="020B0503020204020204" pitchFamily="34" charset="-122"/>
                </a:endParaRPr>
              </a:p>
            </p:txBody>
          </p:sp>
        </p:grpSp>
        <p:grpSp>
          <p:nvGrpSpPr>
            <p:cNvPr id="22" name="组合 21"/>
            <p:cNvGrpSpPr/>
            <p:nvPr/>
          </p:nvGrpSpPr>
          <p:grpSpPr>
            <a:xfrm>
              <a:off x="6384032" y="4796619"/>
              <a:ext cx="2112410" cy="358157"/>
              <a:chOff x="3839574" y="4796619"/>
              <a:chExt cx="2112410" cy="358157"/>
            </a:xfrm>
          </p:grpSpPr>
          <p:sp>
            <p:nvSpPr>
              <p:cNvPr id="23"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4" name="TextBox 39"/>
              <p:cNvSpPr txBox="1"/>
              <p:nvPr/>
            </p:nvSpPr>
            <p:spPr>
              <a:xfrm>
                <a:off x="4202650" y="4796619"/>
                <a:ext cx="1749334" cy="35815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关键问题</a:t>
                </a:r>
                <a:endParaRPr lang="zh-CN" altLang="en-US" sz="2000" dirty="0">
                  <a:solidFill>
                    <a:srgbClr val="FFFFFF"/>
                  </a:solidFill>
                  <a:latin typeface="微软雅黑" panose="020B0503020204020204" pitchFamily="34" charset="-122"/>
                </a:endParaRPr>
              </a:p>
            </p:txBody>
          </p:sp>
        </p:grpSp>
      </p:gr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9" name="图片 8"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3149">
        <p14:flip dir="r"/>
      </p:transition>
    </mc:Choice>
    <mc:Fallback>
      <p:transition spd="slow" advTm="3149">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 name="椭圆 2"/>
          <p:cNvSpPr/>
          <p:nvPr/>
        </p:nvSpPr>
        <p:spPr>
          <a:xfrm>
            <a:off x="4806248" y="1665192"/>
            <a:ext cx="857704" cy="8577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bg2"/>
                </a:solidFill>
                <a:latin typeface="+mn-ea"/>
              </a:rPr>
              <a:t>01</a:t>
            </a:r>
            <a:endParaRPr lang="zh-CN" altLang="en-US" sz="2400" b="1" dirty="0">
              <a:solidFill>
                <a:schemeClr val="bg2"/>
              </a:solidFill>
              <a:latin typeface="+mn-ea"/>
            </a:endParaRPr>
          </a:p>
        </p:txBody>
      </p:sp>
      <p:grpSp>
        <p:nvGrpSpPr>
          <p:cNvPr id="4" name="组合 3"/>
          <p:cNvGrpSpPr/>
          <p:nvPr/>
        </p:nvGrpSpPr>
        <p:grpSpPr>
          <a:xfrm>
            <a:off x="5664200" y="1266190"/>
            <a:ext cx="6345555" cy="1535817"/>
            <a:chOff x="1596571" y="876323"/>
            <a:chExt cx="9900104" cy="1199955"/>
          </a:xfrm>
        </p:grpSpPr>
        <p:sp>
          <p:nvSpPr>
            <p:cNvPr id="5" name="矩形 4"/>
            <p:cNvSpPr/>
            <p:nvPr/>
          </p:nvSpPr>
          <p:spPr>
            <a:xfrm>
              <a:off x="1596571" y="1193655"/>
              <a:ext cx="9900104" cy="882623"/>
            </a:xfrm>
            <a:prstGeom prst="rect">
              <a:avLst/>
            </a:prstGeom>
          </p:spPr>
          <p:txBody>
            <a:bodyPr wrap="square">
              <a:spAutoFit/>
            </a:bodyPr>
            <a:lstStyle/>
            <a:p>
              <a:pPr>
                <a:lnSpc>
                  <a:spcPct val="125000"/>
                </a:lnSpc>
              </a:pPr>
              <a:r>
                <a:rPr lang="zh-CN" altLang="en-US" dirty="0" smtClean="0">
                  <a:latin typeface="+mn-ea"/>
                </a:rPr>
                <a:t>在单片机最小系统中RTC时钟模块是芯片内部的一个时间运行模块，用于对时间运行进行计算，通过编程和算法实现年，月，日，时，分，秒的计算。</a:t>
              </a:r>
              <a:endParaRPr lang="zh-CN" altLang="en-US" dirty="0" smtClean="0">
                <a:latin typeface="+mn-ea"/>
              </a:endParaRPr>
            </a:p>
          </p:txBody>
        </p:sp>
        <p:sp>
          <p:nvSpPr>
            <p:cNvPr id="6" name="矩形 5"/>
            <p:cNvSpPr/>
            <p:nvPr/>
          </p:nvSpPr>
          <p:spPr>
            <a:xfrm>
              <a:off x="1596571" y="876323"/>
              <a:ext cx="9900104" cy="311572"/>
            </a:xfrm>
            <a:prstGeom prst="rect">
              <a:avLst/>
            </a:prstGeom>
          </p:spPr>
          <p:txBody>
            <a:bodyPr wrap="square">
              <a:spAutoFit/>
            </a:bodyPr>
            <a:lstStyle/>
            <a:p>
              <a:r>
                <a:rPr lang="zh-CN" sz="2000" b="1" dirty="0" smtClean="0">
                  <a:solidFill>
                    <a:schemeClr val="accent1"/>
                  </a:solidFill>
                  <a:latin typeface="+mn-ea"/>
                </a:rPr>
                <a:t>单片机最小系统</a:t>
              </a:r>
              <a:endParaRPr lang="zh-CN" sz="2000" b="1" dirty="0" smtClean="0">
                <a:solidFill>
                  <a:schemeClr val="accent1"/>
                </a:solidFill>
                <a:latin typeface="+mn-ea"/>
              </a:endParaRPr>
            </a:p>
          </p:txBody>
        </p:sp>
      </p:grpSp>
      <p:sp>
        <p:nvSpPr>
          <p:cNvPr id="15" name="椭圆 14"/>
          <p:cNvSpPr/>
          <p:nvPr/>
        </p:nvSpPr>
        <p:spPr>
          <a:xfrm>
            <a:off x="4806248" y="3534665"/>
            <a:ext cx="857704" cy="8577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bg2"/>
                </a:solidFill>
                <a:latin typeface="+mn-ea"/>
              </a:rPr>
              <a:t>0</a:t>
            </a:r>
            <a:r>
              <a:rPr lang="en-US" sz="2400" b="1" dirty="0" smtClean="0">
                <a:solidFill>
                  <a:schemeClr val="bg2"/>
                </a:solidFill>
                <a:latin typeface="+mn-ea"/>
              </a:rPr>
              <a:t>2</a:t>
            </a:r>
            <a:endParaRPr lang="en-US" sz="2400" b="1" dirty="0">
              <a:solidFill>
                <a:schemeClr val="bg2"/>
              </a:solidFill>
              <a:latin typeface="+mn-ea"/>
            </a:endParaRPr>
          </a:p>
        </p:txBody>
      </p:sp>
      <p:grpSp>
        <p:nvGrpSpPr>
          <p:cNvPr id="16" name="原创设计小乖qq:2013440355"/>
          <p:cNvGrpSpPr/>
          <p:nvPr/>
        </p:nvGrpSpPr>
        <p:grpSpPr>
          <a:xfrm>
            <a:off x="5664200" y="3069590"/>
            <a:ext cx="6346190" cy="1832410"/>
            <a:chOff x="1596571" y="876323"/>
            <a:chExt cx="9900104" cy="1633218"/>
          </a:xfrm>
        </p:grpSpPr>
        <p:sp>
          <p:nvSpPr>
            <p:cNvPr id="17" name="矩形 16"/>
            <p:cNvSpPr/>
            <p:nvPr/>
          </p:nvSpPr>
          <p:spPr>
            <a:xfrm>
              <a:off x="1596571" y="1193655"/>
              <a:ext cx="9900104" cy="1315886"/>
            </a:xfrm>
            <a:prstGeom prst="rect">
              <a:avLst/>
            </a:prstGeom>
          </p:spPr>
          <p:txBody>
            <a:bodyPr wrap="square">
              <a:spAutoFit/>
            </a:bodyPr>
            <a:lstStyle/>
            <a:p>
              <a:pPr>
                <a:lnSpc>
                  <a:spcPct val="125000"/>
                </a:lnSpc>
              </a:pPr>
              <a:r>
                <a:rPr lang="zh-CN" altLang="en-US" dirty="0" smtClean="0">
                  <a:latin typeface="+mn-ea"/>
                </a:rPr>
                <a:t>触摸屏显示模块采用TFT-LCD液晶显示屏。每个TFT可在LCD的每个像素上使用，此举可以减少非选择性状态下的干扰。扫描线数量的多少与LCD的静态特性无线性关系，从而大大提高了图像质量。</a:t>
              </a:r>
              <a:endParaRPr lang="zh-CN" altLang="en-US" dirty="0" smtClean="0">
                <a:latin typeface="+mn-ea"/>
              </a:endParaRPr>
            </a:p>
          </p:txBody>
        </p:sp>
        <p:sp>
          <p:nvSpPr>
            <p:cNvPr id="18" name="矩形 17"/>
            <p:cNvSpPr/>
            <p:nvPr/>
          </p:nvSpPr>
          <p:spPr>
            <a:xfrm>
              <a:off x="1596571" y="876323"/>
              <a:ext cx="9900104" cy="355431"/>
            </a:xfrm>
            <a:prstGeom prst="rect">
              <a:avLst/>
            </a:prstGeom>
          </p:spPr>
          <p:txBody>
            <a:bodyPr wrap="square">
              <a:spAutoFit/>
            </a:bodyPr>
            <a:lstStyle/>
            <a:p>
              <a:r>
                <a:rPr lang="en-US" sz="2000" b="1" dirty="0" smtClean="0">
                  <a:solidFill>
                    <a:schemeClr val="accent1"/>
                  </a:solidFill>
                  <a:latin typeface="+mn-ea"/>
                </a:rPr>
                <a:t>LCD</a:t>
              </a:r>
              <a:r>
                <a:rPr lang="zh-CN" altLang="en-US" sz="2000" b="1" dirty="0" smtClean="0">
                  <a:solidFill>
                    <a:schemeClr val="accent1"/>
                  </a:solidFill>
                  <a:latin typeface="+mn-ea"/>
                </a:rPr>
                <a:t>显示屏电路</a:t>
              </a:r>
              <a:endParaRPr lang="zh-CN" altLang="en-US" sz="2000" b="1" dirty="0" smtClean="0">
                <a:solidFill>
                  <a:schemeClr val="accent1"/>
                </a:solidFill>
                <a:latin typeface="+mn-ea"/>
              </a:endParaRPr>
            </a:p>
          </p:txBody>
        </p:sp>
      </p:grpSp>
      <p:sp>
        <p:nvSpPr>
          <p:cNvPr id="19" name="椭圆 18"/>
          <p:cNvSpPr/>
          <p:nvPr/>
        </p:nvSpPr>
        <p:spPr>
          <a:xfrm>
            <a:off x="4806248" y="5444522"/>
            <a:ext cx="857704" cy="85770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smtClean="0">
                <a:solidFill>
                  <a:schemeClr val="bg2"/>
                </a:solidFill>
                <a:latin typeface="+mn-ea"/>
              </a:rPr>
              <a:t>03</a:t>
            </a:r>
            <a:endParaRPr lang="zh-CN" altLang="en-US" sz="2400" b="1" dirty="0">
              <a:solidFill>
                <a:schemeClr val="bg2"/>
              </a:solidFill>
              <a:latin typeface="+mn-ea"/>
            </a:endParaRPr>
          </a:p>
        </p:txBody>
      </p:sp>
      <p:grpSp>
        <p:nvGrpSpPr>
          <p:cNvPr id="20" name="组合 19"/>
          <p:cNvGrpSpPr/>
          <p:nvPr/>
        </p:nvGrpSpPr>
        <p:grpSpPr>
          <a:xfrm>
            <a:off x="5664200" y="5122545"/>
            <a:ext cx="6275070" cy="1562616"/>
            <a:chOff x="1596571" y="876323"/>
            <a:chExt cx="9900104" cy="1145320"/>
          </a:xfrm>
        </p:grpSpPr>
        <p:sp>
          <p:nvSpPr>
            <p:cNvPr id="21" name="矩形 20"/>
            <p:cNvSpPr/>
            <p:nvPr/>
          </p:nvSpPr>
          <p:spPr>
            <a:xfrm>
              <a:off x="1596571" y="1193655"/>
              <a:ext cx="9900104" cy="827988"/>
            </a:xfrm>
            <a:prstGeom prst="rect">
              <a:avLst/>
            </a:prstGeom>
            <a:noFill/>
          </p:spPr>
          <p:txBody>
            <a:bodyPr wrap="square">
              <a:spAutoFit/>
            </a:bodyPr>
            <a:lstStyle/>
            <a:p>
              <a:pPr>
                <a:lnSpc>
                  <a:spcPct val="125000"/>
                </a:lnSpc>
              </a:pPr>
              <a:r>
                <a:rPr lang="zh-CN" altLang="en-US" dirty="0" smtClean="0">
                  <a:latin typeface="+mn-ea"/>
                </a:rPr>
                <a:t>蜂鸣器电路由定时器进行控制，时间运行到已设置的闹钟时间时触发闹钟功能，蜂鸣器按已设定好的计时时间响铃，从而实现闹钟功能。</a:t>
              </a:r>
              <a:endParaRPr lang="zh-CN" altLang="en-US" dirty="0" smtClean="0">
                <a:latin typeface="+mn-ea"/>
              </a:endParaRPr>
            </a:p>
          </p:txBody>
        </p:sp>
        <p:sp>
          <p:nvSpPr>
            <p:cNvPr id="22" name="矩形 21"/>
            <p:cNvSpPr/>
            <p:nvPr/>
          </p:nvSpPr>
          <p:spPr>
            <a:xfrm>
              <a:off x="1596571" y="876323"/>
              <a:ext cx="9900104" cy="292286"/>
            </a:xfrm>
            <a:prstGeom prst="rect">
              <a:avLst/>
            </a:prstGeom>
          </p:spPr>
          <p:txBody>
            <a:bodyPr wrap="square">
              <a:spAutoFit/>
            </a:bodyPr>
            <a:lstStyle/>
            <a:p>
              <a:r>
                <a:rPr lang="zh-CN" sz="2000" b="1" dirty="0" smtClean="0">
                  <a:solidFill>
                    <a:schemeClr val="accent1"/>
                  </a:solidFill>
                  <a:latin typeface="+mn-ea"/>
                </a:rPr>
                <a:t>蜂鸣器电路</a:t>
              </a:r>
              <a:endParaRPr lang="zh-CN" sz="2000" b="1" dirty="0" smtClean="0">
                <a:solidFill>
                  <a:schemeClr val="accent1"/>
                </a:solidFill>
                <a:latin typeface="+mn-ea"/>
              </a:endParaRPr>
            </a:p>
          </p:txBody>
        </p:sp>
      </p:grpSp>
      <p:grpSp>
        <p:nvGrpSpPr>
          <p:cNvPr id="7" name="原创设计小乖qq:2013440355"/>
          <p:cNvGrpSpPr/>
          <p:nvPr/>
        </p:nvGrpSpPr>
        <p:grpSpPr>
          <a:xfrm>
            <a:off x="0" y="331837"/>
            <a:ext cx="12192000" cy="720626"/>
            <a:chOff x="0" y="331837"/>
            <a:chExt cx="12192000" cy="720626"/>
          </a:xfrm>
        </p:grpSpPr>
        <p:sp>
          <p:nvSpPr>
            <p:cNvPr id="24" name="矩形 23"/>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25"/>
            <p:cNvSpPr txBox="1"/>
            <p:nvPr/>
          </p:nvSpPr>
          <p:spPr>
            <a:xfrm>
              <a:off x="722120" y="368985"/>
              <a:ext cx="2304256" cy="645160"/>
            </a:xfrm>
            <a:prstGeom prst="rect">
              <a:avLst/>
            </a:prstGeom>
            <a:noFill/>
          </p:spPr>
          <p:txBody>
            <a:bodyPr wrap="square" rtlCol="0">
              <a:spAutoFit/>
            </a:bodyPr>
            <a:lstStyle/>
            <a:p>
              <a:r>
                <a:rPr lang="zh-CN" altLang="en-US" sz="3600" dirty="0" smtClean="0"/>
                <a:t>方案设计</a:t>
              </a:r>
              <a:endParaRPr lang="zh-CN" altLang="en-US" sz="3600" dirty="0"/>
            </a:p>
          </p:txBody>
        </p:sp>
        <p:sp>
          <p:nvSpPr>
            <p:cNvPr id="27" name="矩形 26"/>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3125104" y="430540"/>
              <a:ext cx="4555072" cy="521970"/>
            </a:xfrm>
            <a:prstGeom prst="rect">
              <a:avLst/>
            </a:prstGeom>
            <a:noFill/>
          </p:spPr>
          <p:txBody>
            <a:bodyPr wrap="square" rtlCol="0">
              <a:spAutoFit/>
            </a:bodyPr>
            <a:lstStyle/>
            <a:p>
              <a:r>
                <a:rPr lang="zh-CN" altLang="en-US" sz="2800" dirty="0" smtClean="0">
                  <a:solidFill>
                    <a:schemeClr val="bg2"/>
                  </a:solidFill>
                </a:rPr>
                <a:t>总体方案设计</a:t>
              </a:r>
              <a:endParaRPr lang="zh-CN" altLang="en-US" sz="2800" dirty="0">
                <a:solidFill>
                  <a:schemeClr val="bg2"/>
                </a:solidFill>
              </a:endParaRPr>
            </a:p>
          </p:txBody>
        </p:sp>
      </p:grpSp>
      <p:pic>
        <p:nvPicPr>
          <p:cNvPr id="35" name="原创设计小乖qq:2013440355" descr="C:\Users\王泽鹏\Desktop\毕设\图\图2.1.png图2.1"/>
          <p:cNvPicPr>
            <a:picLocks noChangeAspect="1"/>
          </p:cNvPicPr>
          <p:nvPr/>
        </p:nvPicPr>
        <p:blipFill>
          <a:blip r:embed="rId1"/>
          <a:srcRect/>
          <a:stretch>
            <a:fillRect/>
          </a:stretch>
        </p:blipFill>
        <p:spPr>
          <a:xfrm>
            <a:off x="0" y="2368550"/>
            <a:ext cx="4746625" cy="2640965"/>
          </a:xfrm>
          <a:prstGeom prst="rect">
            <a:avLst/>
          </a:prstGeom>
          <a:ln>
            <a:solidFill>
              <a:schemeClr val="bg1"/>
            </a:solidFill>
          </a:ln>
        </p:spPr>
      </p:pic>
    </p:spTree>
  </p:cSld>
  <p:clrMapOvr>
    <a:masterClrMapping/>
  </p:clrMapOvr>
  <mc:AlternateContent xmlns:mc="http://schemas.openxmlformats.org/markup-compatibility/2006">
    <mc:Choice xmlns:p14="http://schemas.microsoft.com/office/powerpoint/2010/main" Requires="p14">
      <p:transition spd="slow" p14:dur="1250" advTm="2623">
        <p14:flip dir="r"/>
      </p:transition>
    </mc:Choice>
    <mc:Fallback>
      <p:transition spd="slow" advTm="2623">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2"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right)">
                                          <p:cBhvr>
                                            <p:cTn id="10" dur="500"/>
                                            <p:tgtEl>
                                              <p:spTgt spid="35"/>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par>
                                    <p:cTn id="16" presetID="2" presetClass="entr" presetSubtype="2" fill="hold" nodeType="withEffect" p14:presetBounceEnd="30000">
                                      <p:stCondLst>
                                        <p:cond delay="300"/>
                                      </p:stCondLst>
                                      <p:childTnLst>
                                        <p:set>
                                          <p:cBhvr>
                                            <p:cTn id="17" dur="1" fill="hold">
                                              <p:stCondLst>
                                                <p:cond delay="0"/>
                                              </p:stCondLst>
                                            </p:cTn>
                                            <p:tgtEl>
                                              <p:spTgt spid="4"/>
                                            </p:tgtEl>
                                            <p:attrNameLst>
                                              <p:attrName>style.visibility</p:attrName>
                                            </p:attrNameLst>
                                          </p:cBhvr>
                                          <p:to>
                                            <p:strVal val="visible"/>
                                          </p:to>
                                        </p:set>
                                        <p:anim calcmode="lin" valueType="num" p14:bounceEnd="30000">
                                          <p:cBhvr additive="base">
                                            <p:cTn id="18" dur="500" fill="hold"/>
                                            <p:tgtEl>
                                              <p:spTgt spid="4"/>
                                            </p:tgtEl>
                                            <p:attrNameLst>
                                              <p:attrName>ppt_x</p:attrName>
                                            </p:attrNameLst>
                                          </p:cBhvr>
                                          <p:tavLst>
                                            <p:tav tm="0">
                                              <p:val>
                                                <p:strVal val="1+#ppt_w/2"/>
                                              </p:val>
                                            </p:tav>
                                            <p:tav tm="100000">
                                              <p:val>
                                                <p:strVal val="#ppt_x"/>
                                              </p:val>
                                            </p:tav>
                                          </p:tavLst>
                                        </p:anim>
                                        <p:anim calcmode="lin" valueType="num" p14:bounceEnd="30000">
                                          <p:cBhvr additive="base">
                                            <p:cTn id="19" dur="500" fill="hold"/>
                                            <p:tgtEl>
                                              <p:spTgt spid="4"/>
                                            </p:tgtEl>
                                            <p:attrNameLst>
                                              <p:attrName>ppt_y</p:attrName>
                                            </p:attrNameLst>
                                          </p:cBhvr>
                                          <p:tavLst>
                                            <p:tav tm="0">
                                              <p:val>
                                                <p:strVal val="#ppt_y"/>
                                              </p:val>
                                            </p:tav>
                                            <p:tav tm="100000">
                                              <p:val>
                                                <p:strVal val="#ppt_y"/>
                                              </p:val>
                                            </p:tav>
                                          </p:tavLst>
                                        </p:anim>
                                      </p:childTnLst>
                                    </p:cTn>
                                  </p:par>
                                  <p:par>
                                    <p:cTn id="20" presetID="53" presetClass="entr" presetSubtype="16"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2" presetClass="entr" presetSubtype="2" fill="hold" nodeType="withEffect" p14:presetBounceEnd="30000">
                                      <p:stCondLst>
                                        <p:cond delay="300"/>
                                      </p:stCondLst>
                                      <p:childTnLst>
                                        <p:set>
                                          <p:cBhvr>
                                            <p:cTn id="26" dur="1" fill="hold">
                                              <p:stCondLst>
                                                <p:cond delay="0"/>
                                              </p:stCondLst>
                                            </p:cTn>
                                            <p:tgtEl>
                                              <p:spTgt spid="16"/>
                                            </p:tgtEl>
                                            <p:attrNameLst>
                                              <p:attrName>style.visibility</p:attrName>
                                            </p:attrNameLst>
                                          </p:cBhvr>
                                          <p:to>
                                            <p:strVal val="visible"/>
                                          </p:to>
                                        </p:set>
                                        <p:anim calcmode="lin" valueType="num" p14:bounceEnd="30000">
                                          <p:cBhvr additive="base">
                                            <p:cTn id="27" dur="500" fill="hold"/>
                                            <p:tgtEl>
                                              <p:spTgt spid="16"/>
                                            </p:tgtEl>
                                            <p:attrNameLst>
                                              <p:attrName>ppt_x</p:attrName>
                                            </p:attrNameLst>
                                          </p:cBhvr>
                                          <p:tavLst>
                                            <p:tav tm="0">
                                              <p:val>
                                                <p:strVal val="1+#ppt_w/2"/>
                                              </p:val>
                                            </p:tav>
                                            <p:tav tm="100000">
                                              <p:val>
                                                <p:strVal val="#ppt_x"/>
                                              </p:val>
                                            </p:tav>
                                          </p:tavLst>
                                        </p:anim>
                                        <p:anim calcmode="lin" valueType="num" p14:bounceEnd="30000">
                                          <p:cBhvr additive="base">
                                            <p:cTn id="28" dur="500" fill="hold"/>
                                            <p:tgtEl>
                                              <p:spTgt spid="16"/>
                                            </p:tgtEl>
                                            <p:attrNameLst>
                                              <p:attrName>ppt_y</p:attrName>
                                            </p:attrNameLst>
                                          </p:cBhvr>
                                          <p:tavLst>
                                            <p:tav tm="0">
                                              <p:val>
                                                <p:strVal val="#ppt_y"/>
                                              </p:val>
                                            </p:tav>
                                            <p:tav tm="100000">
                                              <p:val>
                                                <p:strVal val="#ppt_y"/>
                                              </p:val>
                                            </p:tav>
                                          </p:tavLst>
                                        </p:anim>
                                      </p:childTnLst>
                                    </p:cTn>
                                  </p:par>
                                  <p:par>
                                    <p:cTn id="29" presetID="53" presetClass="entr" presetSubtype="16"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par>
                                    <p:cTn id="34" presetID="2" presetClass="entr" presetSubtype="2" fill="hold" nodeType="withEffect" p14:presetBounceEnd="30000">
                                      <p:stCondLst>
                                        <p:cond delay="300"/>
                                      </p:stCondLst>
                                      <p:childTnLst>
                                        <p:set>
                                          <p:cBhvr>
                                            <p:cTn id="35" dur="1" fill="hold">
                                              <p:stCondLst>
                                                <p:cond delay="0"/>
                                              </p:stCondLst>
                                            </p:cTn>
                                            <p:tgtEl>
                                              <p:spTgt spid="20"/>
                                            </p:tgtEl>
                                            <p:attrNameLst>
                                              <p:attrName>style.visibility</p:attrName>
                                            </p:attrNameLst>
                                          </p:cBhvr>
                                          <p:to>
                                            <p:strVal val="visible"/>
                                          </p:to>
                                        </p:set>
                                        <p:anim calcmode="lin" valueType="num" p14:bounceEnd="30000">
                                          <p:cBhvr additive="base">
                                            <p:cTn id="36" dur="500" fill="hold"/>
                                            <p:tgtEl>
                                              <p:spTgt spid="20"/>
                                            </p:tgtEl>
                                            <p:attrNameLst>
                                              <p:attrName>ppt_x</p:attrName>
                                            </p:attrNameLst>
                                          </p:cBhvr>
                                          <p:tavLst>
                                            <p:tav tm="0">
                                              <p:val>
                                                <p:strVal val="1+#ppt_w/2"/>
                                              </p:val>
                                            </p:tav>
                                            <p:tav tm="100000">
                                              <p:val>
                                                <p:strVal val="#ppt_x"/>
                                              </p:val>
                                            </p:tav>
                                          </p:tavLst>
                                        </p:anim>
                                        <p:anim calcmode="lin" valueType="num" p14:bounceEnd="30000">
                                          <p:cBhvr additive="base">
                                            <p:cTn id="37"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5" grpId="0" bldLvl="0" animBg="1"/>
          <p:bldP spid="19"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2" fill="hold"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wipe(right)">
                                          <p:cBhvr>
                                            <p:cTn id="10" dur="500"/>
                                            <p:tgtEl>
                                              <p:spTgt spid="35"/>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par>
                                    <p:cTn id="16" presetID="2" presetClass="entr" presetSubtype="2" fill="hold" nodeType="withEffect">
                                      <p:stCondLst>
                                        <p:cond delay="30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1+#ppt_w/2"/>
                                              </p:val>
                                            </p:tav>
                                            <p:tav tm="100000">
                                              <p:val>
                                                <p:strVal val="#ppt_x"/>
                                              </p:val>
                                            </p:tav>
                                          </p:tavLst>
                                        </p:anim>
                                        <p:anim calcmode="lin" valueType="num">
                                          <p:cBhvr additive="base">
                                            <p:cTn id="19" dur="500" fill="hold"/>
                                            <p:tgtEl>
                                              <p:spTgt spid="4"/>
                                            </p:tgtEl>
                                            <p:attrNameLst>
                                              <p:attrName>ppt_y</p:attrName>
                                            </p:attrNameLst>
                                          </p:cBhvr>
                                          <p:tavLst>
                                            <p:tav tm="0">
                                              <p:val>
                                                <p:strVal val="#ppt_y"/>
                                              </p:val>
                                            </p:tav>
                                            <p:tav tm="100000">
                                              <p:val>
                                                <p:strVal val="#ppt_y"/>
                                              </p:val>
                                            </p:tav>
                                          </p:tavLst>
                                        </p:anim>
                                      </p:childTnLst>
                                    </p:cTn>
                                  </p:par>
                                  <p:par>
                                    <p:cTn id="20" presetID="53" presetClass="entr" presetSubtype="16"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p:cTn id="22" dur="500" fill="hold"/>
                                            <p:tgtEl>
                                              <p:spTgt spid="15"/>
                                            </p:tgtEl>
                                            <p:attrNameLst>
                                              <p:attrName>ppt_w</p:attrName>
                                            </p:attrNameLst>
                                          </p:cBhvr>
                                          <p:tavLst>
                                            <p:tav tm="0">
                                              <p:val>
                                                <p:fltVal val="0"/>
                                              </p:val>
                                            </p:tav>
                                            <p:tav tm="100000">
                                              <p:val>
                                                <p:strVal val="#ppt_w"/>
                                              </p:val>
                                            </p:tav>
                                          </p:tavLst>
                                        </p:anim>
                                        <p:anim calcmode="lin" valueType="num">
                                          <p:cBhvr>
                                            <p:cTn id="23" dur="500" fill="hold"/>
                                            <p:tgtEl>
                                              <p:spTgt spid="15"/>
                                            </p:tgtEl>
                                            <p:attrNameLst>
                                              <p:attrName>ppt_h</p:attrName>
                                            </p:attrNameLst>
                                          </p:cBhvr>
                                          <p:tavLst>
                                            <p:tav tm="0">
                                              <p:val>
                                                <p:fltVal val="0"/>
                                              </p:val>
                                            </p:tav>
                                            <p:tav tm="100000">
                                              <p:val>
                                                <p:strVal val="#ppt_h"/>
                                              </p:val>
                                            </p:tav>
                                          </p:tavLst>
                                        </p:anim>
                                        <p:animEffect transition="in" filter="fade">
                                          <p:cBhvr>
                                            <p:cTn id="24" dur="500"/>
                                            <p:tgtEl>
                                              <p:spTgt spid="15"/>
                                            </p:tgtEl>
                                          </p:cBhvr>
                                        </p:animEffect>
                                      </p:childTnLst>
                                    </p:cTn>
                                  </p:par>
                                  <p:par>
                                    <p:cTn id="25" presetID="2" presetClass="entr" presetSubtype="2" fill="hold" nodeType="withEffect">
                                      <p:stCondLst>
                                        <p:cond delay="30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1+#ppt_w/2"/>
                                              </p:val>
                                            </p:tav>
                                            <p:tav tm="100000">
                                              <p:val>
                                                <p:strVal val="#ppt_x"/>
                                              </p:val>
                                            </p:tav>
                                          </p:tavLst>
                                        </p:anim>
                                        <p:anim calcmode="lin" valueType="num">
                                          <p:cBhvr additive="base">
                                            <p:cTn id="28" dur="500" fill="hold"/>
                                            <p:tgtEl>
                                              <p:spTgt spid="16"/>
                                            </p:tgtEl>
                                            <p:attrNameLst>
                                              <p:attrName>ppt_y</p:attrName>
                                            </p:attrNameLst>
                                          </p:cBhvr>
                                          <p:tavLst>
                                            <p:tav tm="0">
                                              <p:val>
                                                <p:strVal val="#ppt_y"/>
                                              </p:val>
                                            </p:tav>
                                            <p:tav tm="100000">
                                              <p:val>
                                                <p:strVal val="#ppt_y"/>
                                              </p:val>
                                            </p:tav>
                                          </p:tavLst>
                                        </p:anim>
                                      </p:childTnLst>
                                    </p:cTn>
                                  </p:par>
                                  <p:par>
                                    <p:cTn id="29" presetID="53" presetClass="entr" presetSubtype="16"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Effect transition="in" filter="fade">
                                          <p:cBhvr>
                                            <p:cTn id="33" dur="500"/>
                                            <p:tgtEl>
                                              <p:spTgt spid="19"/>
                                            </p:tgtEl>
                                          </p:cBhvr>
                                        </p:animEffect>
                                      </p:childTnLst>
                                    </p:cTn>
                                  </p:par>
                                  <p:par>
                                    <p:cTn id="34" presetID="2" presetClass="entr" presetSubtype="2" fill="hold" nodeType="withEffect">
                                      <p:stCondLst>
                                        <p:cond delay="300"/>
                                      </p:stCondLst>
                                      <p:childTnLst>
                                        <p:set>
                                          <p:cBhvr>
                                            <p:cTn id="35" dur="1" fill="hold">
                                              <p:stCondLst>
                                                <p:cond delay="0"/>
                                              </p:stCondLst>
                                            </p:cTn>
                                            <p:tgtEl>
                                              <p:spTgt spid="20"/>
                                            </p:tgtEl>
                                            <p:attrNameLst>
                                              <p:attrName>style.visibility</p:attrName>
                                            </p:attrNameLst>
                                          </p:cBhvr>
                                          <p:to>
                                            <p:strVal val="visible"/>
                                          </p:to>
                                        </p:set>
                                        <p:anim calcmode="lin" valueType="num">
                                          <p:cBhvr additive="base">
                                            <p:cTn id="36" dur="500" fill="hold"/>
                                            <p:tgtEl>
                                              <p:spTgt spid="20"/>
                                            </p:tgtEl>
                                            <p:attrNameLst>
                                              <p:attrName>ppt_x</p:attrName>
                                            </p:attrNameLst>
                                          </p:cBhvr>
                                          <p:tavLst>
                                            <p:tav tm="0">
                                              <p:val>
                                                <p:strVal val="1+#ppt_w/2"/>
                                              </p:val>
                                            </p:tav>
                                            <p:tav tm="100000">
                                              <p:val>
                                                <p:strVal val="#ppt_x"/>
                                              </p:val>
                                            </p:tav>
                                          </p:tavLst>
                                        </p:anim>
                                        <p:anim calcmode="lin" valueType="num">
                                          <p:cBhvr additive="base">
                                            <p:cTn id="37" dur="5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15" grpId="0" bldLvl="0" animBg="1"/>
          <p:bldP spid="19" grpId="0" bldLvl="0" animBg="1"/>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0" y="331837"/>
            <a:ext cx="12192000" cy="720626"/>
            <a:chOff x="0" y="331837"/>
            <a:chExt cx="12192000" cy="720626"/>
          </a:xfrm>
        </p:grpSpPr>
        <p:sp>
          <p:nvSpPr>
            <p:cNvPr id="3" name="矩形 2"/>
            <p:cNvSpPr/>
            <p:nvPr/>
          </p:nvSpPr>
          <p:spPr>
            <a:xfrm>
              <a:off x="0" y="331837"/>
              <a:ext cx="479376"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551384" y="331837"/>
              <a:ext cx="72008"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722120" y="368985"/>
              <a:ext cx="2304256" cy="645160"/>
            </a:xfrm>
            <a:prstGeom prst="rect">
              <a:avLst/>
            </a:prstGeom>
            <a:noFill/>
          </p:spPr>
          <p:txBody>
            <a:bodyPr wrap="square" rtlCol="0">
              <a:spAutoFit/>
            </a:bodyPr>
            <a:lstStyle/>
            <a:p>
              <a:r>
                <a:rPr lang="zh-CN" altLang="en-US" sz="3600" dirty="0" smtClean="0"/>
                <a:t>方案设计</a:t>
              </a:r>
              <a:endParaRPr lang="zh-CN" altLang="en-US" sz="3600" dirty="0"/>
            </a:p>
          </p:txBody>
        </p:sp>
        <p:sp>
          <p:nvSpPr>
            <p:cNvPr id="6" name="矩形 5"/>
            <p:cNvSpPr/>
            <p:nvPr/>
          </p:nvSpPr>
          <p:spPr>
            <a:xfrm>
              <a:off x="2855640" y="331837"/>
              <a:ext cx="9336360" cy="7206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3125104" y="430540"/>
              <a:ext cx="4555072" cy="521970"/>
            </a:xfrm>
            <a:prstGeom prst="rect">
              <a:avLst/>
            </a:prstGeom>
            <a:noFill/>
          </p:spPr>
          <p:txBody>
            <a:bodyPr wrap="square" rtlCol="0">
              <a:spAutoFit/>
            </a:bodyPr>
            <a:lstStyle/>
            <a:p>
              <a:r>
                <a:rPr lang="zh-CN" altLang="en-US" sz="2800" dirty="0" smtClean="0">
                  <a:solidFill>
                    <a:schemeClr val="bg2"/>
                  </a:solidFill>
                </a:rPr>
                <a:t>关键问题</a:t>
              </a:r>
              <a:endParaRPr lang="zh-CN" altLang="en-US" sz="2800" dirty="0">
                <a:solidFill>
                  <a:schemeClr val="bg2"/>
                </a:solidFill>
              </a:endParaRPr>
            </a:p>
          </p:txBody>
        </p:sp>
      </p:grpSp>
      <p:sp>
        <p:nvSpPr>
          <p:cNvPr id="8" name="灯片编号占位符 7"/>
          <p:cNvSpPr>
            <a:spLocks noGrp="1"/>
          </p:cNvSpPr>
          <p:nvPr>
            <p:ph type="sldNum" sz="quarter" idx="12"/>
          </p:nvPr>
        </p:nvSpPr>
        <p:spPr/>
        <p:txBody>
          <a:bodyPr/>
          <a:p>
            <a:fld id="{0C913308-F349-4B6D-A68A-DD1791B4A57B}" type="slidenum">
              <a:rPr lang="zh-CN" altLang="en-US" smtClean="0"/>
            </a:fld>
            <a:endParaRPr lang="zh-CN" altLang="en-US"/>
          </a:p>
        </p:txBody>
      </p:sp>
      <p:sp>
        <p:nvSpPr>
          <p:cNvPr id="9" name="椭圆 8"/>
          <p:cNvSpPr/>
          <p:nvPr/>
        </p:nvSpPr>
        <p:spPr>
          <a:xfrm>
            <a:off x="1057633" y="1304731"/>
            <a:ext cx="874595" cy="874595"/>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2"/>
                </a:solidFill>
                <a:latin typeface="+mn-ea"/>
              </a:rPr>
              <a:t>01</a:t>
            </a:r>
            <a:endParaRPr lang="zh-CN" altLang="en-US" sz="2400" b="1" dirty="0">
              <a:solidFill>
                <a:schemeClr val="bg2"/>
              </a:solidFill>
              <a:latin typeface="+mn-ea"/>
            </a:endParaRPr>
          </a:p>
        </p:txBody>
      </p:sp>
      <p:sp>
        <p:nvSpPr>
          <p:cNvPr id="10" name="文本框 9"/>
          <p:cNvSpPr txBox="1"/>
          <p:nvPr/>
        </p:nvSpPr>
        <p:spPr>
          <a:xfrm>
            <a:off x="1931404" y="1412520"/>
            <a:ext cx="5400675" cy="583565"/>
          </a:xfrm>
          <a:prstGeom prst="rect">
            <a:avLst/>
          </a:prstGeom>
          <a:noFill/>
        </p:spPr>
        <p:txBody>
          <a:bodyPr wrap="square" rtlCol="0">
            <a:spAutoFit/>
          </a:bodyPr>
          <a:p>
            <a:r>
              <a:rPr lang="zh-CN" altLang="en-US" sz="3200" b="1" dirty="0" smtClean="0">
                <a:solidFill>
                  <a:schemeClr val="accent1"/>
                </a:solidFill>
                <a:latin typeface="微软雅黑" panose="020B0503020204020204" pitchFamily="34" charset="-122"/>
              </a:rPr>
              <a:t>硬件设计中</a:t>
            </a:r>
            <a:endParaRPr lang="zh-CN" altLang="en-US" sz="3200" b="1" dirty="0">
              <a:solidFill>
                <a:schemeClr val="accent1"/>
              </a:solidFill>
              <a:latin typeface="微软雅黑" panose="020B0503020204020204" pitchFamily="34" charset="-122"/>
            </a:endParaRPr>
          </a:p>
        </p:txBody>
      </p:sp>
      <p:grpSp>
        <p:nvGrpSpPr>
          <p:cNvPr id="11" name="组合 10"/>
          <p:cNvGrpSpPr/>
          <p:nvPr/>
        </p:nvGrpSpPr>
        <p:grpSpPr>
          <a:xfrm>
            <a:off x="1931404" y="2287116"/>
            <a:ext cx="9636932" cy="1327090"/>
            <a:chOff x="1859743" y="2101910"/>
            <a:chExt cx="9636932" cy="1327090"/>
          </a:xfrm>
        </p:grpSpPr>
        <p:sp>
          <p:nvSpPr>
            <p:cNvPr id="12" name="矩形 11"/>
            <p:cNvSpPr/>
            <p:nvPr/>
          </p:nvSpPr>
          <p:spPr>
            <a:xfrm>
              <a:off x="1859743" y="2101910"/>
              <a:ext cx="9636932" cy="1327090"/>
            </a:xfrm>
            <a:prstGeom prst="rect">
              <a:avLst/>
            </a:prstGeom>
            <a:solidFill>
              <a:srgbClr val="ECECE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1859744" y="2257624"/>
              <a:ext cx="9636930" cy="1014730"/>
            </a:xfrm>
            <a:prstGeom prst="rect">
              <a:avLst/>
            </a:prstGeom>
          </p:spPr>
          <p:txBody>
            <a:bodyPr wrap="square">
              <a:spAutoFit/>
            </a:bodyPr>
            <a:p>
              <a:pPr>
                <a:lnSpc>
                  <a:spcPct val="150000"/>
                </a:lnSpc>
              </a:pPr>
              <a:r>
                <a:rPr lang="zh-CN" altLang="en-US" sz="2000" dirty="0" smtClean="0"/>
                <a:t>整个电子时钟系统的核心处理器采用STM32，通过STM32内的RTC进行时间的控制和日期的读取。最后由单片机驱动TFT-LCD液晶显示器，并在屏幕上显示结果。</a:t>
              </a:r>
              <a:endParaRPr lang="zh-CN" altLang="en-US" sz="2000" dirty="0" smtClean="0"/>
            </a:p>
          </p:txBody>
        </p:sp>
      </p:grpSp>
      <p:sp>
        <p:nvSpPr>
          <p:cNvPr id="14" name="椭圆 13"/>
          <p:cNvSpPr/>
          <p:nvPr/>
        </p:nvSpPr>
        <p:spPr>
          <a:xfrm>
            <a:off x="1057633" y="3968268"/>
            <a:ext cx="874595" cy="874595"/>
          </a:xfrm>
          <a:prstGeom prst="ellipse">
            <a:avLst/>
          </a:pr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2"/>
                </a:solidFill>
                <a:latin typeface="+mn-ea"/>
              </a:rPr>
              <a:t>0</a:t>
            </a:r>
            <a:r>
              <a:rPr lang="en-US" sz="2400" b="1" dirty="0">
                <a:solidFill>
                  <a:schemeClr val="bg2"/>
                </a:solidFill>
                <a:latin typeface="+mn-ea"/>
              </a:rPr>
              <a:t>2</a:t>
            </a:r>
            <a:endParaRPr lang="en-US" sz="2400" b="1" dirty="0">
              <a:solidFill>
                <a:schemeClr val="bg2"/>
              </a:solidFill>
              <a:latin typeface="+mn-ea"/>
            </a:endParaRPr>
          </a:p>
        </p:txBody>
      </p:sp>
      <p:sp>
        <p:nvSpPr>
          <p:cNvPr id="15" name="文本框 14"/>
          <p:cNvSpPr txBox="1"/>
          <p:nvPr/>
        </p:nvSpPr>
        <p:spPr>
          <a:xfrm>
            <a:off x="1931404" y="4076057"/>
            <a:ext cx="5400675" cy="583565"/>
          </a:xfrm>
          <a:prstGeom prst="rect">
            <a:avLst/>
          </a:prstGeom>
          <a:noFill/>
        </p:spPr>
        <p:txBody>
          <a:bodyPr wrap="square" rtlCol="0">
            <a:spAutoFit/>
          </a:bodyPr>
          <a:p>
            <a:r>
              <a:rPr lang="zh-CN" altLang="en-US" sz="3200" b="1" dirty="0" smtClean="0">
                <a:solidFill>
                  <a:schemeClr val="accent1"/>
                </a:solidFill>
                <a:latin typeface="微软雅黑" panose="020B0503020204020204" pitchFamily="34" charset="-122"/>
              </a:rPr>
              <a:t>软件设计中</a:t>
            </a:r>
            <a:endParaRPr lang="zh-CN" altLang="en-US" sz="3200" b="1" dirty="0">
              <a:solidFill>
                <a:schemeClr val="accent1"/>
              </a:solidFill>
              <a:latin typeface="微软雅黑" panose="020B0503020204020204" pitchFamily="34" charset="-122"/>
            </a:endParaRPr>
          </a:p>
        </p:txBody>
      </p:sp>
      <p:grpSp>
        <p:nvGrpSpPr>
          <p:cNvPr id="16" name="组合 15"/>
          <p:cNvGrpSpPr/>
          <p:nvPr/>
        </p:nvGrpSpPr>
        <p:grpSpPr>
          <a:xfrm>
            <a:off x="1931404" y="4950653"/>
            <a:ext cx="9636932" cy="1632089"/>
            <a:chOff x="1859743" y="2101910"/>
            <a:chExt cx="9636932" cy="1632089"/>
          </a:xfrm>
        </p:grpSpPr>
        <p:sp>
          <p:nvSpPr>
            <p:cNvPr id="17" name="矩形 16"/>
            <p:cNvSpPr/>
            <p:nvPr/>
          </p:nvSpPr>
          <p:spPr>
            <a:xfrm>
              <a:off x="1859743" y="2101910"/>
              <a:ext cx="9636932" cy="1327090"/>
            </a:xfrm>
            <a:prstGeom prst="rect">
              <a:avLst/>
            </a:prstGeom>
            <a:solidFill>
              <a:srgbClr val="ECECEC"/>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nvSpPr>
          <p:spPr>
            <a:xfrm>
              <a:off x="1859744" y="2257624"/>
              <a:ext cx="9636930" cy="1476375"/>
            </a:xfrm>
            <a:prstGeom prst="rect">
              <a:avLst/>
            </a:prstGeom>
          </p:spPr>
          <p:txBody>
            <a:bodyPr wrap="square">
              <a:spAutoFit/>
            </a:bodyPr>
            <a:p>
              <a:pPr>
                <a:lnSpc>
                  <a:spcPct val="150000"/>
                </a:lnSpc>
              </a:pPr>
              <a:r>
                <a:rPr lang="zh-CN" altLang="en-US" sz="2000" dirty="0" smtClean="0"/>
                <a:t>如何编写TFT-LCD的一系列驱动功能，包括LCD读取功能、写入功能、初始化功能和清屏功能；</a:t>
              </a:r>
              <a:r>
                <a:rPr lang="en-US" altLang="zh-CN" sz="2000" dirty="0" smtClean="0"/>
                <a:t>RTC</a:t>
              </a:r>
              <a:r>
                <a:rPr lang="zh-CN" altLang="en-US" sz="2000" dirty="0" smtClean="0"/>
                <a:t>的软件编程也是本次设计中的一大难点。</a:t>
              </a:r>
              <a:endParaRPr lang="zh-CN" altLang="en-US" sz="2000" dirty="0" smtClean="0"/>
            </a:p>
            <a:p>
              <a:pPr>
                <a:lnSpc>
                  <a:spcPct val="150000"/>
                </a:lnSpc>
              </a:pPr>
              <a:endParaRPr lang="zh-CN" altLang="en-US" sz="2000" dirty="0" smtClean="0"/>
            </a:p>
          </p:txBody>
        </p:sp>
      </p:grpSp>
    </p:spTree>
  </p:cSld>
  <p:clrMapOvr>
    <a:masterClrMapping/>
  </p:clrMapOvr>
  <mc:AlternateContent xmlns:mc="http://schemas.openxmlformats.org/markup-compatibility/2006">
    <mc:Choice xmlns:p14="http://schemas.microsoft.com/office/powerpoint/2010/main" Requires="p14">
      <p:transition spd="slow" p14:dur="1250" advTm="3703">
        <p14:flip dir="r"/>
      </p:transition>
    </mc:Choice>
    <mc:Fallback>
      <p:transition spd="slow" advTm="37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p:cTn id="10" dur="500" fill="hold"/>
                                        <p:tgtEl>
                                          <p:spTgt spid="9"/>
                                        </p:tgtEl>
                                        <p:attrNameLst>
                                          <p:attrName>ppt_w</p:attrName>
                                        </p:attrNameLst>
                                      </p:cBhvr>
                                      <p:tavLst>
                                        <p:tav tm="0">
                                          <p:val>
                                            <p:fltVal val="0"/>
                                          </p:val>
                                        </p:tav>
                                        <p:tav tm="100000">
                                          <p:val>
                                            <p:strVal val="#ppt_w"/>
                                          </p:val>
                                        </p:tav>
                                      </p:tavLst>
                                    </p:anim>
                                    <p:anim calcmode="lin" valueType="num">
                                      <p:cBhvr>
                                        <p:cTn id="11" dur="500" fill="hold"/>
                                        <p:tgtEl>
                                          <p:spTgt spid="9"/>
                                        </p:tgtEl>
                                        <p:attrNameLst>
                                          <p:attrName>ppt_h</p:attrName>
                                        </p:attrNameLst>
                                      </p:cBhvr>
                                      <p:tavLst>
                                        <p:tav tm="0">
                                          <p:val>
                                            <p:fltVal val="0"/>
                                          </p:val>
                                        </p:tav>
                                        <p:tav tm="100000">
                                          <p:val>
                                            <p:strVal val="#ppt_h"/>
                                          </p:val>
                                        </p:tav>
                                      </p:tavLst>
                                    </p:anim>
                                    <p:animEffect transition="in" filter="fade">
                                      <p:cBhvr>
                                        <p:cTn id="12" dur="500"/>
                                        <p:tgtEl>
                                          <p:spTgt spid="9"/>
                                        </p:tgtEl>
                                      </p:cBhvr>
                                    </p:animEffect>
                                  </p:childTnLst>
                                </p:cTn>
                              </p:par>
                              <p:par>
                                <p:cTn id="13" presetID="22" presetClass="entr" presetSubtype="8" fill="hold" grpId="0" nodeType="withEffect">
                                  <p:stCondLst>
                                    <p:cond delay="300"/>
                                  </p:stCondLst>
                                  <p:childTnLst>
                                    <p:set>
                                      <p:cBhvr>
                                        <p:cTn id="14" dur="1" fill="hold">
                                          <p:stCondLst>
                                            <p:cond delay="0"/>
                                          </p:stCondLst>
                                        </p:cTn>
                                        <p:tgtEl>
                                          <p:spTgt spid="10"/>
                                        </p:tgtEl>
                                        <p:attrNameLst>
                                          <p:attrName>style.visibility</p:attrName>
                                        </p:attrNameLst>
                                      </p:cBhvr>
                                      <p:to>
                                        <p:strVal val="visible"/>
                                      </p:to>
                                    </p:set>
                                    <p:animEffect transition="in" filter="wipe(left)">
                                      <p:cBhvr>
                                        <p:cTn id="15" dur="500"/>
                                        <p:tgtEl>
                                          <p:spTgt spid="10"/>
                                        </p:tgtEl>
                                      </p:cBhvr>
                                    </p:animEffect>
                                  </p:childTnLst>
                                </p:cTn>
                              </p:par>
                              <p:par>
                                <p:cTn id="16" presetID="22" presetClass="entr" presetSubtype="8" fill="hold" nodeType="withEffect">
                                  <p:stCondLst>
                                    <p:cond delay="60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p:cTn id="21" dur="500" fill="hold"/>
                                        <p:tgtEl>
                                          <p:spTgt spid="14"/>
                                        </p:tgtEl>
                                        <p:attrNameLst>
                                          <p:attrName>ppt_w</p:attrName>
                                        </p:attrNameLst>
                                      </p:cBhvr>
                                      <p:tavLst>
                                        <p:tav tm="0">
                                          <p:val>
                                            <p:fltVal val="0"/>
                                          </p:val>
                                        </p:tav>
                                        <p:tav tm="100000">
                                          <p:val>
                                            <p:strVal val="#ppt_w"/>
                                          </p:val>
                                        </p:tav>
                                      </p:tavLst>
                                    </p:anim>
                                    <p:anim calcmode="lin" valueType="num">
                                      <p:cBhvr>
                                        <p:cTn id="22" dur="500" fill="hold"/>
                                        <p:tgtEl>
                                          <p:spTgt spid="14"/>
                                        </p:tgtEl>
                                        <p:attrNameLst>
                                          <p:attrName>ppt_h</p:attrName>
                                        </p:attrNameLst>
                                      </p:cBhvr>
                                      <p:tavLst>
                                        <p:tav tm="0">
                                          <p:val>
                                            <p:fltVal val="0"/>
                                          </p:val>
                                        </p:tav>
                                        <p:tav tm="100000">
                                          <p:val>
                                            <p:strVal val="#ppt_h"/>
                                          </p:val>
                                        </p:tav>
                                      </p:tavLst>
                                    </p:anim>
                                    <p:animEffect transition="in" filter="fade">
                                      <p:cBhvr>
                                        <p:cTn id="23" dur="500"/>
                                        <p:tgtEl>
                                          <p:spTgt spid="14"/>
                                        </p:tgtEl>
                                      </p:cBhvr>
                                    </p:animEffect>
                                  </p:childTnLst>
                                </p:cTn>
                              </p:par>
                              <p:par>
                                <p:cTn id="24" presetID="22" presetClass="entr" presetSubtype="8" fill="hold" grpId="0" nodeType="withEffect">
                                  <p:stCondLst>
                                    <p:cond delay="300"/>
                                  </p:stCondLst>
                                  <p:childTnLst>
                                    <p:set>
                                      <p:cBhvr>
                                        <p:cTn id="25" dur="1" fill="hold">
                                          <p:stCondLst>
                                            <p:cond delay="0"/>
                                          </p:stCondLst>
                                        </p:cTn>
                                        <p:tgtEl>
                                          <p:spTgt spid="15"/>
                                        </p:tgtEl>
                                        <p:attrNameLst>
                                          <p:attrName>style.visibility</p:attrName>
                                        </p:attrNameLst>
                                      </p:cBhvr>
                                      <p:to>
                                        <p:strVal val="visible"/>
                                      </p:to>
                                    </p:set>
                                    <p:animEffect transition="in" filter="wipe(left)">
                                      <p:cBhvr>
                                        <p:cTn id="26" dur="500"/>
                                        <p:tgtEl>
                                          <p:spTgt spid="15"/>
                                        </p:tgtEl>
                                      </p:cBhvr>
                                    </p:animEffect>
                                  </p:childTnLst>
                                </p:cTn>
                              </p:par>
                              <p:par>
                                <p:cTn id="27" presetID="22" presetClass="entr" presetSubtype="8" fill="hold" nodeType="withEffect">
                                  <p:stCondLst>
                                    <p:cond delay="60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0" grpId="0"/>
      <p:bldP spid="14" grpId="0" bldLvl="0" animBg="1"/>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667508" y="0"/>
            <a:ext cx="8856984" cy="6858000"/>
          </a:xfrm>
          <a:prstGeom prst="rect">
            <a:avLst/>
          </a:prstGeom>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945513" y="1329529"/>
            <a:ext cx="2300976" cy="2307326"/>
            <a:chOff x="6609209" y="790981"/>
            <a:chExt cx="2301875" cy="2308226"/>
          </a:xfrm>
          <a:effectLst>
            <a:outerShdw blurRad="63500" sx="102000" sy="102000" algn="ctr" rotWithShape="0">
              <a:prstClr val="black">
                <a:alpha val="40000"/>
              </a:prstClr>
            </a:outerShdw>
          </a:effectLst>
        </p:grpSpPr>
        <p:sp>
          <p:nvSpPr>
            <p:cNvPr id="5" name="Oval 5"/>
            <p:cNvSpPr>
              <a:spLocks noChangeArrowheads="1"/>
            </p:cNvSpPr>
            <p:nvPr/>
          </p:nvSpPr>
          <p:spPr bwMode="auto">
            <a:xfrm>
              <a:off x="6609209" y="790981"/>
              <a:ext cx="2301875" cy="2308226"/>
            </a:xfrm>
            <a:prstGeom prst="ellipse">
              <a:avLst/>
            </a:prstGeom>
            <a:solidFill>
              <a:srgbClr val="FFFFFF"/>
            </a:solidFill>
            <a:ln w="57150">
              <a:noFill/>
              <a:round/>
            </a:ln>
            <a:effectLst>
              <a:innerShdw blurRad="114300">
                <a:prstClr val="black"/>
              </a:innerShdw>
            </a:effectLst>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sp>
          <p:nvSpPr>
            <p:cNvPr id="6" name="Freeform 6"/>
            <p:cNvSpPr>
              <a:spLocks noEditPoints="1"/>
            </p:cNvSpPr>
            <p:nvPr/>
          </p:nvSpPr>
          <p:spPr bwMode="auto">
            <a:xfrm>
              <a:off x="6733034" y="914806"/>
              <a:ext cx="2054225" cy="2058988"/>
            </a:xfrm>
            <a:custGeom>
              <a:avLst/>
              <a:gdLst>
                <a:gd name="T0" fmla="*/ 1653 w 3306"/>
                <a:gd name="T1" fmla="*/ 0 h 3306"/>
                <a:gd name="T2" fmla="*/ 3306 w 3306"/>
                <a:gd name="T3" fmla="*/ 1653 h 3306"/>
                <a:gd name="T4" fmla="*/ 1653 w 3306"/>
                <a:gd name="T5" fmla="*/ 3306 h 3306"/>
                <a:gd name="T6" fmla="*/ 0 w 3306"/>
                <a:gd name="T7" fmla="*/ 1653 h 3306"/>
                <a:gd name="T8" fmla="*/ 1653 w 3306"/>
                <a:gd name="T9" fmla="*/ 0 h 3306"/>
                <a:gd name="T10" fmla="*/ 1653 w 3306"/>
                <a:gd name="T11" fmla="*/ 112 h 3306"/>
                <a:gd name="T12" fmla="*/ 3193 w 3306"/>
                <a:gd name="T13" fmla="*/ 1653 h 3306"/>
                <a:gd name="T14" fmla="*/ 1653 w 3306"/>
                <a:gd name="T15" fmla="*/ 3193 h 3306"/>
                <a:gd name="T16" fmla="*/ 112 w 3306"/>
                <a:gd name="T17" fmla="*/ 1653 h 3306"/>
                <a:gd name="T18" fmla="*/ 1653 w 3306"/>
                <a:gd name="T19" fmla="*/ 112 h 3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06" h="3306">
                  <a:moveTo>
                    <a:pt x="1653" y="0"/>
                  </a:moveTo>
                  <a:cubicBezTo>
                    <a:pt x="2565" y="0"/>
                    <a:pt x="3306" y="740"/>
                    <a:pt x="3306" y="1653"/>
                  </a:cubicBezTo>
                  <a:cubicBezTo>
                    <a:pt x="3306" y="2565"/>
                    <a:pt x="2565" y="3306"/>
                    <a:pt x="1653" y="3306"/>
                  </a:cubicBezTo>
                  <a:cubicBezTo>
                    <a:pt x="740" y="3306"/>
                    <a:pt x="0" y="2565"/>
                    <a:pt x="0" y="1653"/>
                  </a:cubicBezTo>
                  <a:cubicBezTo>
                    <a:pt x="0" y="740"/>
                    <a:pt x="740" y="0"/>
                    <a:pt x="1653" y="0"/>
                  </a:cubicBezTo>
                  <a:close/>
                  <a:moveTo>
                    <a:pt x="1653" y="112"/>
                  </a:moveTo>
                  <a:cubicBezTo>
                    <a:pt x="2503" y="112"/>
                    <a:pt x="3193" y="802"/>
                    <a:pt x="3193" y="1653"/>
                  </a:cubicBezTo>
                  <a:cubicBezTo>
                    <a:pt x="3193" y="2503"/>
                    <a:pt x="2503" y="3193"/>
                    <a:pt x="1653" y="3193"/>
                  </a:cubicBezTo>
                  <a:cubicBezTo>
                    <a:pt x="802" y="3193"/>
                    <a:pt x="112" y="2503"/>
                    <a:pt x="112" y="1653"/>
                  </a:cubicBezTo>
                  <a:cubicBezTo>
                    <a:pt x="112" y="802"/>
                    <a:pt x="802" y="112"/>
                    <a:pt x="1653" y="112"/>
                  </a:cubicBezTo>
                  <a:close/>
                </a:path>
              </a:pathLst>
            </a:custGeom>
            <a:solidFill>
              <a:schemeClr val="accent1"/>
            </a:solidFill>
            <a:ln>
              <a:noFill/>
            </a:ln>
          </p:spPr>
          <p:txBody>
            <a:bodyPr vert="horz" wrap="square" lIns="91404" tIns="45702" rIns="91404" bIns="45702" numCol="1" anchor="t" anchorCtr="0" compatLnSpc="1"/>
            <a:lstStyle/>
            <a:p>
              <a:pPr fontAlgn="base">
                <a:spcBef>
                  <a:spcPct val="0"/>
                </a:spcBef>
                <a:spcAft>
                  <a:spcPct val="0"/>
                </a:spcAft>
                <a:buFont typeface="Arial" panose="020B0604020202020204" pitchFamily="34" charset="0"/>
                <a:buNone/>
              </a:pPr>
              <a:endParaRPr lang="zh-CN" altLang="en-US" sz="1800">
                <a:solidFill>
                  <a:srgbClr val="294A5A"/>
                </a:solidFill>
                <a:ea typeface="宋体" panose="02010600030101010101" pitchFamily="2" charset="-122"/>
              </a:endParaRPr>
            </a:p>
          </p:txBody>
        </p:sp>
      </p:grpSp>
      <p:sp>
        <p:nvSpPr>
          <p:cNvPr id="7" name="TextBox 12"/>
          <p:cNvSpPr txBox="1"/>
          <p:nvPr/>
        </p:nvSpPr>
        <p:spPr>
          <a:xfrm>
            <a:off x="2968238" y="3754788"/>
            <a:ext cx="6255526" cy="828675"/>
          </a:xfrm>
          <a:prstGeom prst="rect">
            <a:avLst/>
          </a:prstGeom>
          <a:noFill/>
        </p:spPr>
        <p:txBody>
          <a:bodyPr wrap="square" lIns="91398" tIns="45699" rIns="91398" bIns="45699" rtlCol="0">
            <a:spAutoFit/>
          </a:bodyPr>
          <a:lstStyle/>
          <a:p>
            <a:pPr algn="ctr" fontAlgn="base">
              <a:spcBef>
                <a:spcPct val="0"/>
              </a:spcBef>
              <a:spcAft>
                <a:spcPct val="0"/>
              </a:spcAft>
              <a:buFont typeface="Arial" panose="020B0604020202020204" pitchFamily="34" charset="0"/>
              <a:buNone/>
            </a:pPr>
            <a:r>
              <a:rPr lang="zh-CN" altLang="en-US" sz="4800" b="1" dirty="0" smtClean="0">
                <a:solidFill>
                  <a:srgbClr val="FFFFFF"/>
                </a:solidFill>
                <a:latin typeface="微软雅黑" panose="020B0503020204020204" pitchFamily="34" charset="-122"/>
              </a:rPr>
              <a:t>硬件设计</a:t>
            </a:r>
            <a:endParaRPr lang="zh-CN" altLang="en-US" sz="4800" b="1" dirty="0">
              <a:solidFill>
                <a:srgbClr val="FFFFFF"/>
              </a:solidFill>
              <a:latin typeface="微软雅黑" panose="020B0503020204020204" pitchFamily="34" charset="-122"/>
            </a:endParaRPr>
          </a:p>
        </p:txBody>
      </p:sp>
      <p:cxnSp>
        <p:nvCxnSpPr>
          <p:cNvPr id="8" name="直接连接符 7"/>
          <p:cNvCxnSpPr/>
          <p:nvPr/>
        </p:nvCxnSpPr>
        <p:spPr bwMode="auto">
          <a:xfrm>
            <a:off x="2640966" y="4570469"/>
            <a:ext cx="6910069" cy="0"/>
          </a:xfrm>
          <a:prstGeom prst="line">
            <a:avLst/>
          </a:prstGeom>
          <a:solidFill>
            <a:schemeClr val="accent1"/>
          </a:solidFill>
          <a:ln w="9525" cap="flat" cmpd="sng" algn="ctr">
            <a:solidFill>
              <a:schemeClr val="accent2"/>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2" name="组合 1"/>
          <p:cNvGrpSpPr/>
          <p:nvPr/>
        </p:nvGrpSpPr>
        <p:grpSpPr>
          <a:xfrm>
            <a:off x="3839574" y="4796619"/>
            <a:ext cx="4897768" cy="1170295"/>
            <a:chOff x="3839574" y="4796619"/>
            <a:chExt cx="4897768" cy="1170295"/>
          </a:xfrm>
        </p:grpSpPr>
        <p:grpSp>
          <p:nvGrpSpPr>
            <p:cNvPr id="18" name="组合 17"/>
            <p:cNvGrpSpPr/>
            <p:nvPr/>
          </p:nvGrpSpPr>
          <p:grpSpPr>
            <a:xfrm>
              <a:off x="3839574" y="4796619"/>
              <a:ext cx="2543810" cy="1170295"/>
              <a:chOff x="3839574" y="4796619"/>
              <a:chExt cx="2543810" cy="1170295"/>
            </a:xfrm>
          </p:grpSpPr>
          <p:sp>
            <p:nvSpPr>
              <p:cNvPr id="10"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12" name="TextBox 39"/>
              <p:cNvSpPr txBox="1"/>
              <p:nvPr/>
            </p:nvSpPr>
            <p:spPr>
              <a:xfrm>
                <a:off x="4202794" y="4796619"/>
                <a:ext cx="2180590" cy="1170295"/>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en-US" altLang="zh-CN" sz="2000" dirty="0" smtClean="0">
                    <a:solidFill>
                      <a:srgbClr val="FFFFFF"/>
                    </a:solidFill>
                    <a:latin typeface="微软雅黑" panose="020B0503020204020204" pitchFamily="34" charset="-122"/>
                  </a:rPr>
                  <a:t>STM32F407</a:t>
                </a:r>
                <a:r>
                  <a:rPr lang="zh-CN" altLang="en-US" sz="2000" dirty="0" smtClean="0">
                    <a:solidFill>
                      <a:srgbClr val="FFFFFF"/>
                    </a:solidFill>
                    <a:latin typeface="微软雅黑" panose="020B0503020204020204" pitchFamily="34" charset="-122"/>
                  </a:rPr>
                  <a:t>芯片</a:t>
                </a:r>
                <a:endParaRPr lang="zh-CN" altLang="en-US" sz="2000" dirty="0" smtClean="0">
                  <a:solidFill>
                    <a:srgbClr val="FFFFFF"/>
                  </a:solidFill>
                  <a:latin typeface="微软雅黑" panose="020B0503020204020204" pitchFamily="34" charset="-122"/>
                </a:endParaRPr>
              </a:p>
            </p:txBody>
          </p:sp>
        </p:grpSp>
        <p:grpSp>
          <p:nvGrpSpPr>
            <p:cNvPr id="22" name="组合 21"/>
            <p:cNvGrpSpPr/>
            <p:nvPr/>
          </p:nvGrpSpPr>
          <p:grpSpPr>
            <a:xfrm>
              <a:off x="6384032" y="4796619"/>
              <a:ext cx="2112410" cy="345220"/>
              <a:chOff x="3839574" y="4796619"/>
              <a:chExt cx="2112410" cy="345220"/>
            </a:xfrm>
          </p:grpSpPr>
          <p:sp>
            <p:nvSpPr>
              <p:cNvPr id="23"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4" name="TextBox 39"/>
              <p:cNvSpPr txBox="1"/>
              <p:nvPr/>
            </p:nvSpPr>
            <p:spPr>
              <a:xfrm>
                <a:off x="4202650" y="4796619"/>
                <a:ext cx="1749334" cy="34522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启动电路模块</a:t>
                </a:r>
                <a:endParaRPr lang="zh-CN" altLang="en-US" sz="2000" dirty="0">
                  <a:solidFill>
                    <a:srgbClr val="FFFFFF"/>
                  </a:solidFill>
                  <a:latin typeface="微软雅黑" panose="020B0503020204020204" pitchFamily="34" charset="-122"/>
                </a:endParaRPr>
              </a:p>
            </p:txBody>
          </p:sp>
        </p:grpSp>
        <p:grpSp>
          <p:nvGrpSpPr>
            <p:cNvPr id="25" name="组合 24"/>
            <p:cNvGrpSpPr/>
            <p:nvPr/>
          </p:nvGrpSpPr>
          <p:grpSpPr>
            <a:xfrm>
              <a:off x="3839574" y="5201164"/>
              <a:ext cx="2112410" cy="364807"/>
              <a:chOff x="3839574" y="4796619"/>
              <a:chExt cx="2112410" cy="364807"/>
            </a:xfrm>
          </p:grpSpPr>
          <p:sp>
            <p:nvSpPr>
              <p:cNvPr id="26"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27" name="TextBox 39"/>
              <p:cNvSpPr txBox="1"/>
              <p:nvPr/>
            </p:nvSpPr>
            <p:spPr>
              <a:xfrm>
                <a:off x="4202650" y="4796619"/>
                <a:ext cx="1749334" cy="364807"/>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zh-CN" altLang="en-US" sz="2000" dirty="0" smtClean="0">
                    <a:solidFill>
                      <a:srgbClr val="FFFFFF"/>
                    </a:solidFill>
                    <a:latin typeface="微软雅黑" panose="020B0503020204020204" pitchFamily="34" charset="-122"/>
                  </a:rPr>
                  <a:t>复位电路</a:t>
                </a:r>
                <a:endParaRPr lang="zh-CN" altLang="en-US" sz="2000" dirty="0">
                  <a:solidFill>
                    <a:srgbClr val="FFFFFF"/>
                  </a:solidFill>
                  <a:latin typeface="微软雅黑" panose="020B0503020204020204" pitchFamily="34" charset="-122"/>
                </a:endParaRPr>
              </a:p>
            </p:txBody>
          </p:sp>
        </p:grpSp>
        <p:grpSp>
          <p:nvGrpSpPr>
            <p:cNvPr id="28" name="组合 27"/>
            <p:cNvGrpSpPr/>
            <p:nvPr/>
          </p:nvGrpSpPr>
          <p:grpSpPr>
            <a:xfrm>
              <a:off x="6384032" y="5201164"/>
              <a:ext cx="2353310" cy="397510"/>
              <a:chOff x="3839574" y="4796619"/>
              <a:chExt cx="2353310" cy="397510"/>
            </a:xfrm>
          </p:grpSpPr>
          <p:sp>
            <p:nvSpPr>
              <p:cNvPr id="29" name="Oval 39"/>
              <p:cNvSpPr>
                <a:spLocks noChangeAspect="1" noChangeArrowheads="1"/>
              </p:cNvSpPr>
              <p:nvPr/>
            </p:nvSpPr>
            <p:spPr bwMode="auto">
              <a:xfrm>
                <a:off x="3839574" y="4888026"/>
                <a:ext cx="215916" cy="217142"/>
              </a:xfrm>
              <a:prstGeom prst="ellipse">
                <a:avLst/>
              </a:prstGeom>
              <a:solidFill>
                <a:schemeClr val="accent1"/>
              </a:solidFill>
              <a:ln w="28575" cap="flat">
                <a:solidFill>
                  <a:schemeClr val="bg2"/>
                </a:solidFill>
                <a:prstDash val="solid"/>
                <a:miter lim="800000"/>
              </a:ln>
            </p:spPr>
            <p:txBody>
              <a:bodyPr vert="horz" wrap="square" lIns="91398" tIns="45699" rIns="91398" bIns="45699" numCol="1" anchor="t" anchorCtr="0" compatLnSpc="1"/>
              <a:lstStyle/>
              <a:p>
                <a:pPr fontAlgn="base">
                  <a:spcBef>
                    <a:spcPct val="0"/>
                  </a:spcBef>
                  <a:spcAft>
                    <a:spcPct val="0"/>
                  </a:spcAft>
                  <a:buFont typeface="Arial" panose="020B0604020202020204" pitchFamily="34" charset="0"/>
                  <a:buNone/>
                </a:pPr>
                <a:endParaRPr lang="zh-CN" altLang="en-US" sz="2000">
                  <a:solidFill>
                    <a:srgbClr val="484849"/>
                  </a:solidFill>
                  <a:ea typeface="宋体" panose="02010600030101010101" pitchFamily="2" charset="-122"/>
                </a:endParaRPr>
              </a:p>
            </p:txBody>
          </p:sp>
          <p:sp>
            <p:nvSpPr>
              <p:cNvPr id="30" name="TextBox 39"/>
              <p:cNvSpPr txBox="1"/>
              <p:nvPr/>
            </p:nvSpPr>
            <p:spPr>
              <a:xfrm>
                <a:off x="4202794" y="4796619"/>
                <a:ext cx="1990090" cy="397510"/>
              </a:xfrm>
              <a:prstGeom prst="rect">
                <a:avLst/>
              </a:prstGeom>
              <a:noFill/>
            </p:spPr>
            <p:txBody>
              <a:bodyPr wrap="square" lIns="91398" tIns="45699" rIns="91398" bIns="45699" rtlCol="0">
                <a:spAutoFit/>
              </a:bodyPr>
              <a:lstStyle/>
              <a:p>
                <a:pPr fontAlgn="base">
                  <a:spcBef>
                    <a:spcPct val="0"/>
                  </a:spcBef>
                  <a:spcAft>
                    <a:spcPct val="0"/>
                  </a:spcAft>
                  <a:buFont typeface="Arial" panose="020B0604020202020204" pitchFamily="34" charset="0"/>
                  <a:buNone/>
                </a:pPr>
                <a:r>
                  <a:rPr lang="en-US" altLang="zh-CN" sz="2000" dirty="0">
                    <a:solidFill>
                      <a:srgbClr val="FFFFFF"/>
                    </a:solidFill>
                    <a:latin typeface="微软雅黑" panose="020B0503020204020204" pitchFamily="34" charset="-122"/>
                  </a:rPr>
                  <a:t>LCD</a:t>
                </a:r>
                <a:r>
                  <a:rPr lang="zh-CN" altLang="en-US" sz="2000" dirty="0">
                    <a:solidFill>
                      <a:srgbClr val="FFFFFF"/>
                    </a:solidFill>
                    <a:latin typeface="微软雅黑" panose="020B0503020204020204" pitchFamily="34" charset="-122"/>
                  </a:rPr>
                  <a:t>触摸屏模块</a:t>
                </a:r>
                <a:endParaRPr lang="zh-CN" altLang="en-US" sz="2000" dirty="0">
                  <a:solidFill>
                    <a:srgbClr val="FFFFFF"/>
                  </a:solidFill>
                  <a:latin typeface="微软雅黑" panose="020B0503020204020204" pitchFamily="34" charset="-122"/>
                </a:endParaRPr>
              </a:p>
            </p:txBody>
          </p:sp>
        </p:grpSp>
      </p:grpSp>
      <p:sp>
        <p:nvSpPr>
          <p:cNvPr id="32" name="灯片编号占位符 31"/>
          <p:cNvSpPr>
            <a:spLocks noGrp="1"/>
          </p:cNvSpPr>
          <p:nvPr>
            <p:ph type="sldNum" sz="quarter" idx="12"/>
          </p:nvPr>
        </p:nvSpPr>
        <p:spPr/>
        <p:txBody>
          <a:bodyPr/>
          <a:lstStyle/>
          <a:p>
            <a:fld id="{0C913308-F349-4B6D-A68A-DD1791B4A57B}" type="slidenum">
              <a:rPr lang="zh-CN" altLang="en-US" smtClean="0"/>
            </a:fld>
            <a:endParaRPr lang="zh-CN" altLang="en-US"/>
          </a:p>
        </p:txBody>
      </p:sp>
      <p:sp>
        <p:nvSpPr>
          <p:cNvPr id="33" name="矩形 32"/>
          <p:cNvSpPr/>
          <p:nvPr/>
        </p:nvSpPr>
        <p:spPr>
          <a:xfrm>
            <a:off x="0" y="-22056"/>
            <a:ext cx="479376" cy="6880056"/>
          </a:xfrm>
          <a:prstGeom prst="rect">
            <a:avLst/>
          </a:prstGeom>
          <a:ln>
            <a:noFill/>
          </a:ln>
          <a:effectLst>
            <a:innerShdw blurRad="63500" dist="508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矩形 33"/>
          <p:cNvSpPr/>
          <p:nvPr/>
        </p:nvSpPr>
        <p:spPr>
          <a:xfrm>
            <a:off x="11712624" y="-22056"/>
            <a:ext cx="479376" cy="6880056"/>
          </a:xfrm>
          <a:prstGeom prst="rect">
            <a:avLst/>
          </a:prstGeom>
          <a:ln>
            <a:noFill/>
          </a:ln>
          <a:effectLst>
            <a:innerShdw blurRad="63500" dist="508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9" name="图片 8" descr="西邮"/>
          <p:cNvPicPr>
            <a:picLocks noChangeAspect="1"/>
          </p:cNvPicPr>
          <p:nvPr/>
        </p:nvPicPr>
        <p:blipFill>
          <a:blip r:embed="rId1"/>
          <a:stretch>
            <a:fillRect/>
          </a:stretch>
        </p:blipFill>
        <p:spPr>
          <a:xfrm>
            <a:off x="4910455" y="1310005"/>
            <a:ext cx="2336165" cy="2336165"/>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1250" advTm="4180">
        <p14:flip dir="r"/>
      </p:transition>
    </mc:Choice>
    <mc:Fallback>
      <p:transition spd="slow" advTm="418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14:presetBounceEnd="30000">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14:bounceEnd="30000">
                                          <p:cBhvr additive="base">
                                            <p:cTn id="10" dur="500" fill="hold"/>
                                            <p:tgtEl>
                                              <p:spTgt spid="33"/>
                                            </p:tgtEl>
                                            <p:attrNameLst>
                                              <p:attrName>ppt_x</p:attrName>
                                            </p:attrNameLst>
                                          </p:cBhvr>
                                          <p:tavLst>
                                            <p:tav tm="0">
                                              <p:val>
                                                <p:strVal val="0-#ppt_w/2"/>
                                              </p:val>
                                            </p:tav>
                                            <p:tav tm="100000">
                                              <p:val>
                                                <p:strVal val="#ppt_x"/>
                                              </p:val>
                                            </p:tav>
                                          </p:tavLst>
                                        </p:anim>
                                        <p:anim calcmode="lin" valueType="num" p14:bounceEnd="30000">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14:presetBounceEnd="30000">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14:bounceEnd="30000">
                                          <p:cBhvr additive="base">
                                            <p:cTn id="14" dur="500" fill="hold"/>
                                            <p:tgtEl>
                                              <p:spTgt spid="34"/>
                                            </p:tgtEl>
                                            <p:attrNameLst>
                                              <p:attrName>ppt_x</p:attrName>
                                            </p:attrNameLst>
                                          </p:cBhvr>
                                          <p:tavLst>
                                            <p:tav tm="0">
                                              <p:val>
                                                <p:strVal val="1+#ppt_w/2"/>
                                              </p:val>
                                            </p:tav>
                                            <p:tav tm="100000">
                                              <p:val>
                                                <p:strVal val="#ppt_x"/>
                                              </p:val>
                                            </p:tav>
                                          </p:tavLst>
                                        </p:anim>
                                        <p:anim calcmode="lin" valueType="num" p14:bounceEnd="30000">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outVertical)">
                                          <p:cBhvr>
                                            <p:cTn id="7" dur="500"/>
                                            <p:tgtEl>
                                              <p:spTgt spid="3"/>
                                            </p:tgtEl>
                                          </p:cBhvr>
                                        </p:animEffect>
                                      </p:childTnLst>
                                    </p:cTn>
                                  </p:par>
                                  <p:par>
                                    <p:cTn id="8" presetID="2" presetClass="entr" presetSubtype="8"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 calcmode="lin" valueType="num">
                                          <p:cBhvr additive="base">
                                            <p:cTn id="10" dur="500" fill="hold"/>
                                            <p:tgtEl>
                                              <p:spTgt spid="33"/>
                                            </p:tgtEl>
                                            <p:attrNameLst>
                                              <p:attrName>ppt_x</p:attrName>
                                            </p:attrNameLst>
                                          </p:cBhvr>
                                          <p:tavLst>
                                            <p:tav tm="0">
                                              <p:val>
                                                <p:strVal val="0-#ppt_w/2"/>
                                              </p:val>
                                            </p:tav>
                                            <p:tav tm="100000">
                                              <p:val>
                                                <p:strVal val="#ppt_x"/>
                                              </p:val>
                                            </p:tav>
                                          </p:tavLst>
                                        </p:anim>
                                        <p:anim calcmode="lin" valueType="num">
                                          <p:cBhvr additive="base">
                                            <p:cTn id="11" dur="500" fill="hold"/>
                                            <p:tgtEl>
                                              <p:spTgt spid="33"/>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34"/>
                                            </p:tgtEl>
                                            <p:attrNameLst>
                                              <p:attrName>style.visibility</p:attrName>
                                            </p:attrNameLst>
                                          </p:cBhvr>
                                          <p:to>
                                            <p:strVal val="visible"/>
                                          </p:to>
                                        </p:set>
                                        <p:anim calcmode="lin" valueType="num">
                                          <p:cBhvr additive="base">
                                            <p:cTn id="14" dur="500" fill="hold"/>
                                            <p:tgtEl>
                                              <p:spTgt spid="34"/>
                                            </p:tgtEl>
                                            <p:attrNameLst>
                                              <p:attrName>ppt_x</p:attrName>
                                            </p:attrNameLst>
                                          </p:cBhvr>
                                          <p:tavLst>
                                            <p:tav tm="0">
                                              <p:val>
                                                <p:strVal val="1+#ppt_w/2"/>
                                              </p:val>
                                            </p:tav>
                                            <p:tav tm="100000">
                                              <p:val>
                                                <p:strVal val="#ppt_x"/>
                                              </p:val>
                                            </p:tav>
                                          </p:tavLst>
                                        </p:anim>
                                        <p:anim calcmode="lin" valueType="num">
                                          <p:cBhvr additive="base">
                                            <p:cTn id="15" dur="500" fill="hold"/>
                                            <p:tgtEl>
                                              <p:spTgt spid="34"/>
                                            </p:tgtEl>
                                            <p:attrNameLst>
                                              <p:attrName>ppt_y</p:attrName>
                                            </p:attrNameLst>
                                          </p:cBhvr>
                                          <p:tavLst>
                                            <p:tav tm="0">
                                              <p:val>
                                                <p:strVal val="#ppt_y"/>
                                              </p:val>
                                            </p:tav>
                                            <p:tav tm="100000">
                                              <p:val>
                                                <p:strVal val="#ppt_y"/>
                                              </p:val>
                                            </p:tav>
                                          </p:tavLst>
                                        </p:anim>
                                      </p:childTnLst>
                                    </p:cTn>
                                  </p:par>
                                  <p:par>
                                    <p:cTn id="16" presetID="53" presetClass="entr" presetSubtype="16"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 calcmode="lin" valueType="num">
                                          <p:cBhvr>
                                            <p:cTn id="18" dur="500" fill="hold"/>
                                            <p:tgtEl>
                                              <p:spTgt spid="9"/>
                                            </p:tgtEl>
                                            <p:attrNameLst>
                                              <p:attrName>ppt_w</p:attrName>
                                            </p:attrNameLst>
                                          </p:cBhvr>
                                          <p:tavLst>
                                            <p:tav tm="0">
                                              <p:val>
                                                <p:fltVal val="0"/>
                                              </p:val>
                                            </p:tav>
                                            <p:tav tm="100000">
                                              <p:val>
                                                <p:strVal val="#ppt_w"/>
                                              </p:val>
                                            </p:tav>
                                          </p:tavLst>
                                        </p:anim>
                                        <p:anim calcmode="lin" valueType="num">
                                          <p:cBhvr>
                                            <p:cTn id="19" dur="500" fill="hold"/>
                                            <p:tgtEl>
                                              <p:spTgt spid="9"/>
                                            </p:tgtEl>
                                            <p:attrNameLst>
                                              <p:attrName>ppt_h</p:attrName>
                                            </p:attrNameLst>
                                          </p:cBhvr>
                                          <p:tavLst>
                                            <p:tav tm="0">
                                              <p:val>
                                                <p:fltVal val="0"/>
                                              </p:val>
                                            </p:tav>
                                            <p:tav tm="100000">
                                              <p:val>
                                                <p:strVal val="#ppt_h"/>
                                              </p:val>
                                            </p:tav>
                                          </p:tavLst>
                                        </p:anim>
                                        <p:animEffect transition="in" filter="fade">
                                          <p:cBhvr>
                                            <p:cTn id="20" dur="500"/>
                                            <p:tgtEl>
                                              <p:spTgt spid="9"/>
                                            </p:tgtEl>
                                          </p:cBhvr>
                                        </p:animEffect>
                                      </p:childTnLst>
                                    </p:cTn>
                                  </p:par>
                                  <p:par>
                                    <p:cTn id="21" presetID="53" presetClass="entr" presetSubtype="16" fill="hold"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500"/>
                                </p:stCondLst>
                                <p:childTnLst>
                                  <p:par>
                                    <p:cTn id="27" presetID="16" presetClass="entr" presetSubtype="37"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arn(outVertical)">
                                          <p:cBhvr>
                                            <p:cTn id="29" dur="500"/>
                                            <p:tgtEl>
                                              <p:spTgt spid="8"/>
                                            </p:tgtEl>
                                          </p:cBhvr>
                                        </p:animEffect>
                                      </p:childTnLst>
                                    </p:cTn>
                                  </p:par>
                                  <p:par>
                                    <p:cTn id="30" presetID="2" presetClass="entr" presetSubtype="1" fill="hold" nodeType="withEffect">
                                      <p:stCondLst>
                                        <p:cond delay="500"/>
                                      </p:stCondLst>
                                      <p:childTnLst>
                                        <p:set>
                                          <p:cBhvr>
                                            <p:cTn id="31" dur="1" fill="hold">
                                              <p:stCondLst>
                                                <p:cond delay="0"/>
                                              </p:stCondLst>
                                            </p:cTn>
                                            <p:tgtEl>
                                              <p:spTgt spid="2"/>
                                            </p:tgtEl>
                                            <p:attrNameLst>
                                              <p:attrName>style.visibility</p:attrName>
                                            </p:attrNameLst>
                                          </p:cBhvr>
                                          <p:to>
                                            <p:strVal val="visible"/>
                                          </p:to>
                                        </p:set>
                                        <p:anim calcmode="lin" valueType="num">
                                          <p:cBhvr additive="base">
                                            <p:cTn id="32" dur="500" fill="hold"/>
                                            <p:tgtEl>
                                              <p:spTgt spid="2"/>
                                            </p:tgtEl>
                                            <p:attrNameLst>
                                              <p:attrName>ppt_x</p:attrName>
                                            </p:attrNameLst>
                                          </p:cBhvr>
                                          <p:tavLst>
                                            <p:tav tm="0">
                                              <p:val>
                                                <p:strVal val="#ppt_x"/>
                                              </p:val>
                                            </p:tav>
                                            <p:tav tm="100000">
                                              <p:val>
                                                <p:strVal val="#ppt_x"/>
                                              </p:val>
                                            </p:tav>
                                          </p:tavLst>
                                        </p:anim>
                                        <p:anim calcmode="lin" valueType="num">
                                          <p:cBhvr additive="base">
                                            <p:cTn id="33" dur="500" fill="hold"/>
                                            <p:tgtEl>
                                              <p:spTgt spid="2"/>
                                            </p:tgtEl>
                                            <p:attrNameLst>
                                              <p:attrName>ppt_y</p:attrName>
                                            </p:attrNameLst>
                                          </p:cBhvr>
                                          <p:tavLst>
                                            <p:tav tm="0">
                                              <p:val>
                                                <p:strVal val="0-#ppt_h/2"/>
                                              </p:val>
                                            </p:tav>
                                            <p:tav tm="100000">
                                              <p:val>
                                                <p:strVal val="#ppt_y"/>
                                              </p:val>
                                            </p:tav>
                                          </p:tavLst>
                                        </p:anim>
                                      </p:childTnLst>
                                    </p:cTn>
                                  </p:par>
                                  <p:par>
                                    <p:cTn id="34" presetID="2" presetClass="entr" presetSubtype="4" fill="hold" grpId="0" nodeType="withEffect">
                                      <p:stCondLst>
                                        <p:cond delay="500"/>
                                      </p:stCondLst>
                                      <p:childTnLst>
                                        <p:set>
                                          <p:cBhvr>
                                            <p:cTn id="35" dur="1" fill="hold">
                                              <p:stCondLst>
                                                <p:cond delay="0"/>
                                              </p:stCondLst>
                                            </p:cTn>
                                            <p:tgtEl>
                                              <p:spTgt spid="7"/>
                                            </p:tgtEl>
                                            <p:attrNameLst>
                                              <p:attrName>style.visibility</p:attrName>
                                            </p:attrNameLst>
                                          </p:cBhvr>
                                          <p:to>
                                            <p:strVal val="visible"/>
                                          </p:to>
                                        </p:set>
                                        <p:anim calcmode="lin" valueType="num">
                                          <p:cBhvr additive="base">
                                            <p:cTn id="36" dur="500" fill="hold"/>
                                            <p:tgtEl>
                                              <p:spTgt spid="7"/>
                                            </p:tgtEl>
                                            <p:attrNameLst>
                                              <p:attrName>ppt_x</p:attrName>
                                            </p:attrNameLst>
                                          </p:cBhvr>
                                          <p:tavLst>
                                            <p:tav tm="0">
                                              <p:val>
                                                <p:strVal val="#ppt_x"/>
                                              </p:val>
                                            </p:tav>
                                            <p:tav tm="100000">
                                              <p:val>
                                                <p:strVal val="#ppt_x"/>
                                              </p:val>
                                            </p:tav>
                                          </p:tavLst>
                                        </p:anim>
                                        <p:anim calcmode="lin" valueType="num">
                                          <p:cBhvr additive="base">
                                            <p:cTn id="37"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33" grpId="0" animBg="1"/>
          <p:bldP spid="34" grpId="0" animBg="1"/>
        </p:bldLst>
      </p:timing>
    </mc:Fallback>
  </mc:AlternateContent>
</p:sld>
</file>

<file path=ppt/theme/theme1.xml><?xml version="1.0" encoding="utf-8"?>
<a:theme xmlns:a="http://schemas.openxmlformats.org/drawingml/2006/main" name="Office 主题">
  <a:themeElements>
    <a:clrScheme name="蓝色学术风主题配色">
      <a:dk1>
        <a:srgbClr val="262626"/>
      </a:dk1>
      <a:lt1>
        <a:srgbClr val="003760"/>
      </a:lt1>
      <a:dk2>
        <a:srgbClr val="EEECE1"/>
      </a:dk2>
      <a:lt2>
        <a:srgbClr val="EEECE1"/>
      </a:lt2>
      <a:accent1>
        <a:srgbClr val="003760"/>
      </a:accent1>
      <a:accent2>
        <a:srgbClr val="92CDDC"/>
      </a:accent2>
      <a:accent3>
        <a:srgbClr val="00B0F0"/>
      </a:accent3>
      <a:accent4>
        <a:srgbClr val="6565FF"/>
      </a:accent4>
      <a:accent5>
        <a:srgbClr val="4BACC6"/>
      </a:accent5>
      <a:accent6>
        <a:srgbClr val="002060"/>
      </a:accent6>
      <a:hlink>
        <a:srgbClr val="003760"/>
      </a:hlink>
      <a:folHlink>
        <a:srgbClr val="7F7F7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蓝色学术风主题配色">
      <a:dk1>
        <a:srgbClr val="262626"/>
      </a:dk1>
      <a:lt1>
        <a:srgbClr val="003760"/>
      </a:lt1>
      <a:dk2>
        <a:srgbClr val="EEECE1"/>
      </a:dk2>
      <a:lt2>
        <a:srgbClr val="EEECE1"/>
      </a:lt2>
      <a:accent1>
        <a:srgbClr val="003760"/>
      </a:accent1>
      <a:accent2>
        <a:srgbClr val="92CDDC"/>
      </a:accent2>
      <a:accent3>
        <a:srgbClr val="00B0F0"/>
      </a:accent3>
      <a:accent4>
        <a:srgbClr val="6565FF"/>
      </a:accent4>
      <a:accent5>
        <a:srgbClr val="4BACC6"/>
      </a:accent5>
      <a:accent6>
        <a:srgbClr val="002060"/>
      </a:accent6>
      <a:hlink>
        <a:srgbClr val="003760"/>
      </a:hlink>
      <a:folHlink>
        <a:srgbClr val="7F7F7F"/>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4356</Words>
  <Application>WPS 演示</Application>
  <PresentationFormat>宽屏</PresentationFormat>
  <Paragraphs>415</Paragraphs>
  <Slides>29</Slides>
  <Notes>24</Notes>
  <HiddenSlides>0</HiddenSlides>
  <MMClips>1</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29</vt:i4>
      </vt:variant>
    </vt:vector>
  </HeadingPairs>
  <TitlesOfParts>
    <vt:vector size="44" baseType="lpstr">
      <vt:lpstr>Arial</vt:lpstr>
      <vt:lpstr>宋体</vt:lpstr>
      <vt:lpstr>Wingdings</vt:lpstr>
      <vt:lpstr>微软雅黑</vt:lpstr>
      <vt:lpstr>Times New Roman</vt:lpstr>
      <vt:lpstr>Calibri</vt:lpstr>
      <vt:lpstr>方正清刻本悦宋简体</vt:lpstr>
      <vt:lpstr>Arial Unicode MS</vt:lpstr>
      <vt:lpstr>Levenim MT</vt:lpstr>
      <vt:lpstr>Calibri</vt:lpstr>
      <vt:lpstr>Segoe Print</vt:lpstr>
      <vt:lpstr>黑体</vt:lpstr>
      <vt:lpstr>Arial Black</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演示文稿01</dc:title>
  <dc:creator>Administrator</dc:creator>
  <cp:lastModifiedBy>王泽鹏</cp:lastModifiedBy>
  <cp:revision>171</cp:revision>
  <dcterms:created xsi:type="dcterms:W3CDTF">2017-02-11T06:33:00Z</dcterms:created>
  <dcterms:modified xsi:type="dcterms:W3CDTF">2018-06-08T14:14:32Z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y fmtid="{D5CDD505-2E9C-101B-9397-08002B2CF9AE}" pid="3" name="KSORubyTemplateID">
    <vt:lpwstr>8</vt:lpwstr>
  </property>
</Properties>
</file>

<file path=docProps/thumbnail.jpeg>
</file>